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53" r:id="rId3"/>
  </p:sldMasterIdLst>
  <p:notesMasterIdLst>
    <p:notesMasterId r:id="rId16"/>
  </p:notesMasterIdLst>
  <p:sldIdLst>
    <p:sldId id="256" r:id="rId4"/>
    <p:sldId id="518" r:id="rId5"/>
    <p:sldId id="524" r:id="rId6"/>
    <p:sldId id="526" r:id="rId7"/>
    <p:sldId id="525" r:id="rId8"/>
    <p:sldId id="522" r:id="rId9"/>
    <p:sldId id="523" r:id="rId10"/>
    <p:sldId id="527" r:id="rId11"/>
    <p:sldId id="305" r:id="rId12"/>
    <p:sldId id="516" r:id="rId13"/>
    <p:sldId id="517" r:id="rId14"/>
    <p:sldId id="509" r:id="rId15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17"/>
      <p:bold r:id="rId18"/>
    </p:embeddedFont>
    <p:embeddedFont>
      <p:font typeface="Sarabun" panose="020B0604020202020204" charset="0"/>
      <p:regular r:id="rId19"/>
      <p:bold r:id="rId20"/>
      <p:italic r:id="rId21"/>
      <p:boldItalic r:id="rId22"/>
    </p:embeddedFont>
    <p:embeddedFont>
      <p:font typeface="TH Sarabun New" panose="020B0500040200020003" pitchFamily="34" charset="-34"/>
      <p:regular r:id="rId23"/>
      <p:bold r:id="rId24"/>
      <p:italic r:id="rId25"/>
      <p:boldItalic r:id="rId26"/>
    </p:embeddedFont>
    <p:embeddedFont>
      <p:font typeface="TH SarabunPSK" panose="020B0500040200020003" pitchFamily="34" charset="-34"/>
      <p:regular r:id="rId27"/>
      <p:bold r:id="rId28"/>
      <p:italic r:id="rId29"/>
      <p:boldItalic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9AD3E9"/>
    <a:srgbClr val="98DFBB"/>
    <a:srgbClr val="FDE7E3"/>
    <a:srgbClr val="F8B2A3"/>
    <a:srgbClr val="133C70"/>
    <a:srgbClr val="576868"/>
    <a:srgbClr val="A4B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432" y="102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inc\Desktop\&#3624;&#3611;&#3626;.&#3591;&#3611;.64\1&#3611;&#3619;&#3632;&#3594;&#3640;&#3617;\03\Template&#3619;&#3634;&#3618;&#3591;&#3634;&#3609;&#3611;&#3619;&#3632;&#3592;&#3635;&#3648;&#3604;&#3639;&#3629;&#3609;&#3611;&#3637;2564\Template&#3649;&#3610;&#3610;&#3619;&#3634;&#3618;&#3591;&#3634;&#3609;&#3626;&#3623;&#3633;&#3626;&#3604;&#3636;&#3585;&#3634;&#3619;&#3611;&#3637;6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inc\Desktop\&#3624;&#3611;&#3626;.&#3591;&#3611;.64\1&#3611;&#3619;&#3632;&#3594;&#3640;&#3617;\03\Template&#3619;&#3634;&#3618;&#3591;&#3634;&#3609;&#3611;&#3619;&#3632;&#3592;&#3635;&#3648;&#3604;&#3639;&#3629;&#3609;&#3611;&#3637;2564\Template&#3649;&#3610;&#3610;&#3619;&#3634;&#3618;&#3591;&#3634;&#3609;&#3626;&#3623;&#3633;&#3626;&#3604;&#3636;&#3585;&#3634;&#3619;&#3611;&#3637;6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3"/>
          <c:order val="3"/>
          <c:tx>
            <c:strRef>
              <c:f>บันทึกข้อมูล!$B$7</c:f>
              <c:strCache>
                <c:ptCount val="1"/>
                <c:pt idx="0">
                  <c:v>ผลการดำเนินงานปี 63 (บาท)</c:v>
                </c:pt>
              </c:strCache>
            </c:strRef>
          </c:tx>
          <c:spPr>
            <a:ln w="22225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12700">
                <a:solidFill>
                  <a:srgbClr val="00B050"/>
                </a:solidFill>
              </a:ln>
              <a:effectLst/>
            </c:spPr>
          </c:marker>
          <c:cat>
            <c:strRef>
              <c:f>บันทึกข้อมูล!$C$3:$N$3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บันทึกข้อมูล!$C$7:$N$7</c:f>
              <c:numCache>
                <c:formatCode>_(* #,##0.00_);_(* \(#,##0.00\);_(* "-"??_);_(@_)</c:formatCode>
                <c:ptCount val="12"/>
                <c:pt idx="0">
                  <c:v>21684286.599999994</c:v>
                </c:pt>
                <c:pt idx="1">
                  <c:v>21256901.860000014</c:v>
                </c:pt>
                <c:pt idx="2">
                  <c:v>16264373.00999999</c:v>
                </c:pt>
                <c:pt idx="3">
                  <c:v>40707030.879999995</c:v>
                </c:pt>
                <c:pt idx="4">
                  <c:v>41333791.400000006</c:v>
                </c:pt>
                <c:pt idx="5">
                  <c:v>37757879.039999992</c:v>
                </c:pt>
                <c:pt idx="6">
                  <c:v>13033877.669999987</c:v>
                </c:pt>
                <c:pt idx="7">
                  <c:v>2150680.6399999857</c:v>
                </c:pt>
                <c:pt idx="8">
                  <c:v>8711202.0399999917</c:v>
                </c:pt>
                <c:pt idx="9">
                  <c:v>6074373.0099999905</c:v>
                </c:pt>
                <c:pt idx="10">
                  <c:v>18870194.780000001</c:v>
                </c:pt>
                <c:pt idx="11">
                  <c:v>14552244.829999983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5B-4E13-BDA6-73154CCC2E56}"/>
            </c:ext>
          </c:extLst>
        </c:ser>
        <c:ser>
          <c:idx val="4"/>
          <c:order val="4"/>
          <c:tx>
            <c:strRef>
              <c:f>บันทึกข้อมูล!$B$8</c:f>
              <c:strCache>
                <c:ptCount val="1"/>
                <c:pt idx="0">
                  <c:v>เป้าหมายตามแผนปี 64 (บาท)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12700">
                <a:solidFill>
                  <a:srgbClr val="C00000"/>
                </a:solidFill>
                <a:round/>
                <a:headEnd type="oval"/>
              </a:ln>
              <a:effectLst/>
            </c:spPr>
          </c:marker>
          <c:cat>
            <c:strRef>
              <c:f>บันทึกข้อมูล!$C$3:$N$3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บันทึกข้อมูล!$C$8:$N$8</c:f>
              <c:numCache>
                <c:formatCode>_(* #,##0.00_);_(* \(#,##0.00\);_(* "-"??_);_(@_)</c:formatCode>
                <c:ptCount val="12"/>
                <c:pt idx="0">
                  <c:v>24936929.589999992</c:v>
                </c:pt>
                <c:pt idx="1">
                  <c:v>24445437.139000017</c:v>
                </c:pt>
                <c:pt idx="2">
                  <c:v>18704028.961499989</c:v>
                </c:pt>
                <c:pt idx="3">
                  <c:v>46813085.511999995</c:v>
                </c:pt>
                <c:pt idx="4">
                  <c:v>47533860.110000007</c:v>
                </c:pt>
                <c:pt idx="5">
                  <c:v>43421560.89599999</c:v>
                </c:pt>
                <c:pt idx="6">
                  <c:v>14988959.320499985</c:v>
                </c:pt>
                <c:pt idx="7">
                  <c:v>2473282.7359999837</c:v>
                </c:pt>
                <c:pt idx="8">
                  <c:v>10017882.34599999</c:v>
                </c:pt>
                <c:pt idx="9">
                  <c:v>6985528.961499989</c:v>
                </c:pt>
                <c:pt idx="10">
                  <c:v>21700723.997000001</c:v>
                </c:pt>
                <c:pt idx="11">
                  <c:v>16735081.55449998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5B-4E13-BDA6-73154CCC2E56}"/>
            </c:ext>
          </c:extLst>
        </c:ser>
        <c:ser>
          <c:idx val="8"/>
          <c:order val="8"/>
          <c:tx>
            <c:strRef>
              <c:f>บันทึกข้อมูล!$B$12</c:f>
              <c:strCache>
                <c:ptCount val="1"/>
                <c:pt idx="0">
                  <c:v>ผลการดำเนินงานปี 64 (บาท)</c:v>
                </c:pt>
              </c:strCache>
            </c:strRef>
          </c:tx>
          <c:spPr>
            <a:ln w="222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12700">
                <a:solidFill>
                  <a:srgbClr val="0070C0"/>
                </a:solidFill>
              </a:ln>
              <a:effectLst/>
            </c:spPr>
          </c:marker>
          <c:cat>
            <c:strRef>
              <c:f>บันทึกข้อมูล!$C$3:$N$3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บันทึกข้อมูล!$C$12:$N$12</c:f>
              <c:numCache>
                <c:formatCode>_(* #,##0.00_);_(* \(#,##0.00\);_(* "-"??_);_(@_)</c:formatCode>
                <c:ptCount val="12"/>
                <c:pt idx="0">
                  <c:v>28035343.019999981</c:v>
                </c:pt>
                <c:pt idx="1">
                  <c:v>46451469.24000001</c:v>
                </c:pt>
                <c:pt idx="2">
                  <c:v>27461936.030000001</c:v>
                </c:pt>
                <c:pt idx="3">
                  <c:v>13262745.519999996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5B-4E13-BDA6-73154CCC2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8073520"/>
        <c:axId val="64807684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บันทึกข้อมูล!$B$4</c15:sqref>
                        </c15:formulaRef>
                      </c:ext>
                    </c:extLst>
                    <c:strCache>
                      <c:ptCount val="1"/>
                      <c:pt idx="0">
                        <c:v>ผลการดำเนินงานปี 63 (บาท)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บันทึกข้อมูล!$C$3:$N$3</c15:sqref>
                        </c15:formulaRef>
                      </c:ext>
                    </c:extLst>
                    <c:strCache>
                      <c:ptCount val="12"/>
                      <c:pt idx="0">
                        <c:v>ม.ค.</c:v>
                      </c:pt>
                      <c:pt idx="1">
                        <c:v>ก.พ.</c:v>
                      </c:pt>
                      <c:pt idx="2">
                        <c:v>มี.ค.</c:v>
                      </c:pt>
                      <c:pt idx="3">
                        <c:v>เม.ย.</c:v>
                      </c:pt>
                      <c:pt idx="4">
                        <c:v>พ.ค.</c:v>
                      </c:pt>
                      <c:pt idx="5">
                        <c:v>มิ.ย.</c:v>
                      </c:pt>
                      <c:pt idx="6">
                        <c:v>ก.ค.</c:v>
                      </c:pt>
                      <c:pt idx="7">
                        <c:v>ส.ค.</c:v>
                      </c:pt>
                      <c:pt idx="8">
                        <c:v>ก.ย.</c:v>
                      </c:pt>
                      <c:pt idx="9">
                        <c:v>ต.ค.</c:v>
                      </c:pt>
                      <c:pt idx="10">
                        <c:v>พ.ย.</c:v>
                      </c:pt>
                      <c:pt idx="11">
                        <c:v>ธ.ค.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บันทึกข้อมูล!$C$4:$N$4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CD5B-4E13-BDA6-73154CCC2E56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บันทึกข้อมูล!$B$5</c15:sqref>
                        </c15:formulaRef>
                      </c:ext>
                    </c:extLst>
                    <c:strCache>
                      <c:ptCount val="1"/>
                      <c:pt idx="0">
                        <c:v>รายได้จริง (บาท)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บันทึกข้อมูล!$C$3:$N$3</c15:sqref>
                        </c15:formulaRef>
                      </c:ext>
                    </c:extLst>
                    <c:strCache>
                      <c:ptCount val="12"/>
                      <c:pt idx="0">
                        <c:v>ม.ค.</c:v>
                      </c:pt>
                      <c:pt idx="1">
                        <c:v>ก.พ.</c:v>
                      </c:pt>
                      <c:pt idx="2">
                        <c:v>มี.ค.</c:v>
                      </c:pt>
                      <c:pt idx="3">
                        <c:v>เม.ย.</c:v>
                      </c:pt>
                      <c:pt idx="4">
                        <c:v>พ.ค.</c:v>
                      </c:pt>
                      <c:pt idx="5">
                        <c:v>มิ.ย.</c:v>
                      </c:pt>
                      <c:pt idx="6">
                        <c:v>ก.ค.</c:v>
                      </c:pt>
                      <c:pt idx="7">
                        <c:v>ส.ค.</c:v>
                      </c:pt>
                      <c:pt idx="8">
                        <c:v>ก.ย.</c:v>
                      </c:pt>
                      <c:pt idx="9">
                        <c:v>ต.ค.</c:v>
                      </c:pt>
                      <c:pt idx="10">
                        <c:v>พ.ย.</c:v>
                      </c:pt>
                      <c:pt idx="11">
                        <c:v>ธ.ค.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บันทึกข้อมูล!$C$5:$N$5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2"/>
                      <c:pt idx="0">
                        <c:v>157460895.41999999</c:v>
                      </c:pt>
                      <c:pt idx="1">
                        <c:v>153261938.21000001</c:v>
                      </c:pt>
                      <c:pt idx="2">
                        <c:v>176356202.87</c:v>
                      </c:pt>
                      <c:pt idx="3">
                        <c:v>188953074.5</c:v>
                      </c:pt>
                      <c:pt idx="4">
                        <c:v>188953074.5</c:v>
                      </c:pt>
                      <c:pt idx="5">
                        <c:v>186853595.91</c:v>
                      </c:pt>
                      <c:pt idx="6">
                        <c:v>182654638.69</c:v>
                      </c:pt>
                      <c:pt idx="7">
                        <c:v>176656724.25999999</c:v>
                      </c:pt>
                      <c:pt idx="8">
                        <c:v>177157245.66</c:v>
                      </c:pt>
                      <c:pt idx="9">
                        <c:v>176356202.87</c:v>
                      </c:pt>
                      <c:pt idx="10">
                        <c:v>179256724.25999999</c:v>
                      </c:pt>
                      <c:pt idx="11">
                        <c:v>177958288.44999999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D5B-4E13-BDA6-73154CCC2E56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บันทึกข้อมูล!$B$6</c15:sqref>
                        </c15:formulaRef>
                      </c:ext>
                    </c:extLst>
                    <c:strCache>
                      <c:ptCount val="1"/>
                      <c:pt idx="0">
                        <c:v>รายจ่ายจริง (บาท)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บันทึกข้อมูล!$C$3:$N$3</c15:sqref>
                        </c15:formulaRef>
                      </c:ext>
                    </c:extLst>
                    <c:strCache>
                      <c:ptCount val="12"/>
                      <c:pt idx="0">
                        <c:v>ม.ค.</c:v>
                      </c:pt>
                      <c:pt idx="1">
                        <c:v>ก.พ.</c:v>
                      </c:pt>
                      <c:pt idx="2">
                        <c:v>มี.ค.</c:v>
                      </c:pt>
                      <c:pt idx="3">
                        <c:v>เม.ย.</c:v>
                      </c:pt>
                      <c:pt idx="4">
                        <c:v>พ.ค.</c:v>
                      </c:pt>
                      <c:pt idx="5">
                        <c:v>มิ.ย.</c:v>
                      </c:pt>
                      <c:pt idx="6">
                        <c:v>ก.ค.</c:v>
                      </c:pt>
                      <c:pt idx="7">
                        <c:v>ส.ค.</c:v>
                      </c:pt>
                      <c:pt idx="8">
                        <c:v>ก.ย.</c:v>
                      </c:pt>
                      <c:pt idx="9">
                        <c:v>ต.ค.</c:v>
                      </c:pt>
                      <c:pt idx="10">
                        <c:v>พ.ย.</c:v>
                      </c:pt>
                      <c:pt idx="11">
                        <c:v>ธ.ค.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บันทึกข้อมูล!$C$6:$N$6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2"/>
                      <c:pt idx="0">
                        <c:v>135776608.81999999</c:v>
                      </c:pt>
                      <c:pt idx="1">
                        <c:v>132005036.34999999</c:v>
                      </c:pt>
                      <c:pt idx="2">
                        <c:v>160091829.86000001</c:v>
                      </c:pt>
                      <c:pt idx="3">
                        <c:v>148246043.62</c:v>
                      </c:pt>
                      <c:pt idx="4">
                        <c:v>147619283.09999999</c:v>
                      </c:pt>
                      <c:pt idx="5">
                        <c:v>149095716.87</c:v>
                      </c:pt>
                      <c:pt idx="6">
                        <c:v>169620761.02000001</c:v>
                      </c:pt>
                      <c:pt idx="7">
                        <c:v>174506043.62</c:v>
                      </c:pt>
                      <c:pt idx="8">
                        <c:v>168446043.62</c:v>
                      </c:pt>
                      <c:pt idx="9">
                        <c:v>170281829.86000001</c:v>
                      </c:pt>
                      <c:pt idx="10">
                        <c:v>160386529.47999999</c:v>
                      </c:pt>
                      <c:pt idx="11">
                        <c:v>163406043.62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D5B-4E13-BDA6-73154CCC2E5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บันทึกข้อมูล!$B$9</c15:sqref>
                        </c15:formulaRef>
                      </c:ext>
                    </c:extLst>
                    <c:strCache>
                      <c:ptCount val="1"/>
                      <c:pt idx="0">
                        <c:v>รายงานผลการดำเนินงานปี 2564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บันทึกข้อมูล!$C$3:$N$3</c15:sqref>
                        </c15:formulaRef>
                      </c:ext>
                    </c:extLst>
                    <c:strCache>
                      <c:ptCount val="12"/>
                      <c:pt idx="0">
                        <c:v>ม.ค.</c:v>
                      </c:pt>
                      <c:pt idx="1">
                        <c:v>ก.พ.</c:v>
                      </c:pt>
                      <c:pt idx="2">
                        <c:v>มี.ค.</c:v>
                      </c:pt>
                      <c:pt idx="3">
                        <c:v>เม.ย.</c:v>
                      </c:pt>
                      <c:pt idx="4">
                        <c:v>พ.ค.</c:v>
                      </c:pt>
                      <c:pt idx="5">
                        <c:v>มิ.ย.</c:v>
                      </c:pt>
                      <c:pt idx="6">
                        <c:v>ก.ค.</c:v>
                      </c:pt>
                      <c:pt idx="7">
                        <c:v>ส.ค.</c:v>
                      </c:pt>
                      <c:pt idx="8">
                        <c:v>ก.ย.</c:v>
                      </c:pt>
                      <c:pt idx="9">
                        <c:v>ต.ค.</c:v>
                      </c:pt>
                      <c:pt idx="10">
                        <c:v>พ.ย.</c:v>
                      </c:pt>
                      <c:pt idx="11">
                        <c:v>ธ.ค.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บันทึกข้อมูล!$C$9:$N$9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D5B-4E13-BDA6-73154CCC2E56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บันทึกข้อมูล!$B$10</c15:sqref>
                        </c15:formulaRef>
                      </c:ext>
                    </c:extLst>
                    <c:strCache>
                      <c:ptCount val="1"/>
                      <c:pt idx="0">
                        <c:v>รายได้จริง (บาท)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บันทึกข้อมูล!$C$3:$N$3</c15:sqref>
                        </c15:formulaRef>
                      </c:ext>
                    </c:extLst>
                    <c:strCache>
                      <c:ptCount val="12"/>
                      <c:pt idx="0">
                        <c:v>ม.ค.</c:v>
                      </c:pt>
                      <c:pt idx="1">
                        <c:v>ก.พ.</c:v>
                      </c:pt>
                      <c:pt idx="2">
                        <c:v>มี.ค.</c:v>
                      </c:pt>
                      <c:pt idx="3">
                        <c:v>เม.ย.</c:v>
                      </c:pt>
                      <c:pt idx="4">
                        <c:v>พ.ค.</c:v>
                      </c:pt>
                      <c:pt idx="5">
                        <c:v>มิ.ย.</c:v>
                      </c:pt>
                      <c:pt idx="6">
                        <c:v>ก.ค.</c:v>
                      </c:pt>
                      <c:pt idx="7">
                        <c:v>ส.ค.</c:v>
                      </c:pt>
                      <c:pt idx="8">
                        <c:v>ก.ย.</c:v>
                      </c:pt>
                      <c:pt idx="9">
                        <c:v>ต.ค.</c:v>
                      </c:pt>
                      <c:pt idx="10">
                        <c:v>พ.ย.</c:v>
                      </c:pt>
                      <c:pt idx="11">
                        <c:v>ธ.ค.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บันทึกข้อมูล!$C$10:$N$10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2"/>
                      <c:pt idx="0">
                        <c:v>157056518.91999999</c:v>
                      </c:pt>
                      <c:pt idx="1">
                        <c:v>164875685.02000001</c:v>
                      </c:pt>
                      <c:pt idx="2">
                        <c:v>164859349.16</c:v>
                      </c:pt>
                      <c:pt idx="3">
                        <c:v>136797632.03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D5B-4E13-BDA6-73154CCC2E56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บันทึกข้อมูล!$B$11</c15:sqref>
                        </c15:formulaRef>
                      </c:ext>
                    </c:extLst>
                    <c:strCache>
                      <c:ptCount val="1"/>
                      <c:pt idx="0">
                        <c:v>รายจ่ายจริง (บาท)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บันทึกข้อมูล!$C$3:$N$3</c15:sqref>
                        </c15:formulaRef>
                      </c:ext>
                    </c:extLst>
                    <c:strCache>
                      <c:ptCount val="12"/>
                      <c:pt idx="0">
                        <c:v>ม.ค.</c:v>
                      </c:pt>
                      <c:pt idx="1">
                        <c:v>ก.พ.</c:v>
                      </c:pt>
                      <c:pt idx="2">
                        <c:v>มี.ค.</c:v>
                      </c:pt>
                      <c:pt idx="3">
                        <c:v>เม.ย.</c:v>
                      </c:pt>
                      <c:pt idx="4">
                        <c:v>พ.ค.</c:v>
                      </c:pt>
                      <c:pt idx="5">
                        <c:v>มิ.ย.</c:v>
                      </c:pt>
                      <c:pt idx="6">
                        <c:v>ก.ค.</c:v>
                      </c:pt>
                      <c:pt idx="7">
                        <c:v>ส.ค.</c:v>
                      </c:pt>
                      <c:pt idx="8">
                        <c:v>ก.ย.</c:v>
                      </c:pt>
                      <c:pt idx="9">
                        <c:v>ต.ค.</c:v>
                      </c:pt>
                      <c:pt idx="10">
                        <c:v>พ.ย.</c:v>
                      </c:pt>
                      <c:pt idx="11">
                        <c:v>ธ.ค.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บันทึกข้อมูล!$C$11:$N$11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2"/>
                      <c:pt idx="0">
                        <c:v>129021175.90000001</c:v>
                      </c:pt>
                      <c:pt idx="1">
                        <c:v>118424215.78</c:v>
                      </c:pt>
                      <c:pt idx="2">
                        <c:v>137397413.13</c:v>
                      </c:pt>
                      <c:pt idx="3">
                        <c:v>123534886.51000001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D5B-4E13-BDA6-73154CCC2E56}"/>
                  </c:ext>
                </c:extLst>
              </c15:ser>
            </c15:filteredLineSeries>
          </c:ext>
        </c:extLst>
      </c:lineChart>
      <c:catAx>
        <c:axId val="64807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648076848"/>
        <c:crosses val="autoZero"/>
        <c:auto val="1"/>
        <c:lblAlgn val="ctr"/>
        <c:lblOffset val="100"/>
        <c:noMultiLvlLbl val="0"/>
      </c:catAx>
      <c:valAx>
        <c:axId val="64807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648073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บันทึกข้อมูล!$B$26</c:f>
              <c:strCache>
                <c:ptCount val="1"/>
                <c:pt idx="0">
                  <c:v>เป้าหมายตามแผนปี 64 (ร้อยละ)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12700">
                <a:solidFill>
                  <a:srgbClr val="C00000"/>
                </a:solidFill>
              </a:ln>
              <a:effectLst/>
            </c:spPr>
          </c:marker>
          <c:cat>
            <c:strRef>
              <c:f>บันทึกข้อมูล!$C$25:$N$25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บันทึกข้อมูล!$C$26:$N$26</c:f>
              <c:numCache>
                <c:formatCode>_(* #,##0.00_);_(* \(#,##0.00\);_(* "-"??_);_(@_)</c:formatCode>
                <c:ptCount val="12"/>
                <c:pt idx="0">
                  <c:v>8.9457795651548313</c:v>
                </c:pt>
                <c:pt idx="1">
                  <c:v>17.715242992081219</c:v>
                </c:pt>
                <c:pt idx="2">
                  <c:v>24.425055419708592</c:v>
                </c:pt>
                <c:pt idx="3">
                  <c:v>41.218604210215297</c:v>
                </c:pt>
                <c:pt idx="4">
                  <c:v>58.270720946972176</c:v>
                </c:pt>
                <c:pt idx="5">
                  <c:v>73.847607056733324</c:v>
                </c:pt>
                <c:pt idx="6">
                  <c:v>79.224689488166135</c:v>
                </c:pt>
                <c:pt idx="7">
                  <c:v>80.111945558674165</c:v>
                </c:pt>
                <c:pt idx="8">
                  <c:v>83.705722685626867</c:v>
                </c:pt>
                <c:pt idx="9">
                  <c:v>86.211684857515237</c:v>
                </c:pt>
                <c:pt idx="10">
                  <c:v>93.996520299296179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58-4392-9927-9DCF8EC6510B}"/>
            </c:ext>
          </c:extLst>
        </c:ser>
        <c:ser>
          <c:idx val="1"/>
          <c:order val="1"/>
          <c:tx>
            <c:strRef>
              <c:f>บันทึกข้อมูล!$B$27</c:f>
              <c:strCache>
                <c:ptCount val="1"/>
                <c:pt idx="0">
                  <c:v>ผลดำเนินงานจริง (ร้อยละ)</c:v>
                </c:pt>
              </c:strCache>
            </c:strRef>
          </c:tx>
          <c:spPr>
            <a:ln w="222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12700">
                <a:solidFill>
                  <a:srgbClr val="0070C0"/>
                </a:solidFill>
              </a:ln>
              <a:effectLst/>
            </c:spPr>
          </c:marker>
          <c:cat>
            <c:strRef>
              <c:f>บันทึกข้อมูล!$C$25:$N$25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บันทึกข้อมูล!$C$27:$N$27</c:f>
              <c:numCache>
                <c:formatCode>_(* #,##0.00_);_(* \(#,##0.00\);_(* "-"??_);_(@_)</c:formatCode>
                <c:ptCount val="12"/>
                <c:pt idx="0">
                  <c:v>10.05729265045505</c:v>
                </c:pt>
                <c:pt idx="1">
                  <c:v>26.721116590722691</c:v>
                </c:pt>
                <c:pt idx="2">
                  <c:v>36.572707391832353</c:v>
                </c:pt>
                <c:pt idx="3">
                  <c:v>41.330534429939043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58-4392-9927-9DCF8EC65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849200"/>
        <c:axId val="582849616"/>
      </c:lineChart>
      <c:catAx>
        <c:axId val="58284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82849616"/>
        <c:crosses val="autoZero"/>
        <c:auto val="1"/>
        <c:lblAlgn val="ctr"/>
        <c:lblOffset val="100"/>
        <c:noMultiLvlLbl val="0"/>
      </c:catAx>
      <c:valAx>
        <c:axId val="58284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8284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4780-4742-4AF7-B9F6-29387D06C872}" type="datetimeFigureOut">
              <a:rPr lang="ko-KR" altLang="en-US" smtClean="0"/>
              <a:t>2021-01-27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0E160-F603-41F3-A192-DC9595772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44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819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654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789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7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73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23928" y="2643759"/>
            <a:ext cx="5220072" cy="10801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23928" y="3723878"/>
            <a:ext cx="5219924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3568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42131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834733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27011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683568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2671382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4659196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6647011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349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771800" y="1404764"/>
            <a:ext cx="6372200" cy="30243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19319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059832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84000" y="2947500"/>
            <a:ext cx="3060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4479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28392" y="0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020272" y="1923678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025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17858" y="1275606"/>
            <a:ext cx="2448545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339542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960954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83997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86" y="1275606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46" y="1275606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82656" y="1374406"/>
            <a:ext cx="2700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0964" y="1374406"/>
            <a:ext cx="2736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0894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2847111" y="1179745"/>
            <a:ext cx="3401564" cy="3401564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5" y="1079005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8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19204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13800" y="2230378"/>
            <a:ext cx="4930200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13800" y="2703954"/>
            <a:ext cx="49302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51870"/>
            <a:ext cx="1013895" cy="101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50740"/>
            <a:ext cx="648072" cy="64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9818"/>
            <a:ext cx="442142" cy="4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779200"/>
            <a:ext cx="360040" cy="3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1115616" y="1275607"/>
            <a:ext cx="2585656" cy="2592286"/>
            <a:chOff x="1115616" y="1275607"/>
            <a:chExt cx="2585656" cy="2592286"/>
          </a:xfrm>
        </p:grpSpPr>
        <p:pic>
          <p:nvPicPr>
            <p:cNvPr id="1026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7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78808"/>
            <a:ext cx="1475656" cy="159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26854" y="-51527"/>
            <a:ext cx="879830" cy="9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2873932" y="156273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3005459" y="3443641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1967897" y="2192112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110757" y="80509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3934583" y="142673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5618205" y="238471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5463157" y="73615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4788024" y="3370715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2254580" y="248388"/>
            <a:ext cx="4634840" cy="4646724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lt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48" y="2101602"/>
            <a:ext cx="2736303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700" y="2677666"/>
            <a:ext cx="2736303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24792"/>
            <a:ext cx="1407408" cy="15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asic Layout">
  <p:cSld name="3_Basic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895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3457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">
  <p:cSld name="Agenda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86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843808" y="377122"/>
            <a:ext cx="3456384" cy="3465247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29098" y="3829794"/>
            <a:ext cx="345638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28950" y="4443958"/>
            <a:ext cx="345638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7620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040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  <a14:imgEffect>
                      <a14:sharpenSoften amount="-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682" r:id="rId4"/>
    <p:sldLayoutId id="214748368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utout/>
                    </a14:imgEffect>
                    <a14:imgEffect>
                      <a14:sharpenSoften amount="-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52" r:id="rId4"/>
    <p:sldLayoutId id="2147483661" r:id="rId5"/>
    <p:sldLayoutId id="2147483656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sharpenSoften amount="-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FC12C21-89E8-49D4-AA82-B1352C87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8"/>
          <a:stretch/>
        </p:blipFill>
        <p:spPr>
          <a:xfrm flipH="1">
            <a:off x="900502" y="195486"/>
            <a:ext cx="4175554" cy="43204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73616" y="2031690"/>
            <a:ext cx="4719632" cy="1080120"/>
          </a:xfrm>
        </p:spPr>
        <p:txBody>
          <a:bodyPr/>
          <a:lstStyle/>
          <a:p>
            <a:pPr lvl="0" algn="ctr"/>
            <a:r>
              <a:rPr lang="th-TH" altLang="ko-KR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 New" panose="020B0500040200020003" pitchFamily="34" charset="-34"/>
                <a:ea typeface="맑은 고딕" pitchFamily="50" charset="-127"/>
                <a:cs typeface="TH Sarabun New" panose="020B0500040200020003" pitchFamily="34" charset="-34"/>
              </a:rPr>
              <a:t>ฝ่ายติดตามผลงานและประเมินผล</a:t>
            </a:r>
            <a:br>
              <a:rPr lang="th-TH" altLang="ko-KR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 New" panose="020B0500040200020003" pitchFamily="34" charset="-34"/>
                <a:ea typeface="맑은 고딕" pitchFamily="50" charset="-127"/>
                <a:cs typeface="TH Sarabun New" panose="020B0500040200020003" pitchFamily="34" charset="-34"/>
              </a:rPr>
            </a:br>
            <a:r>
              <a:rPr lang="th-TH" altLang="ko-KR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 New" panose="020B0500040200020003" pitchFamily="34" charset="-34"/>
                <a:ea typeface="맑은 고딕" pitchFamily="50" charset="-127"/>
                <a:cs typeface="TH Sarabun New" panose="020B0500040200020003" pitchFamily="34" charset="-34"/>
              </a:rPr>
              <a:t>ศป</a:t>
            </a:r>
            <a:r>
              <a:rPr lang="th-TH" altLang="ko-KR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 New" panose="020B0500040200020003" pitchFamily="34" charset="-34"/>
                <a:ea typeface="맑은 고딕" pitchFamily="50" charset="-127"/>
                <a:cs typeface="TH Sarabun New" panose="020B0500040200020003" pitchFamily="34" charset="-34"/>
              </a:rPr>
              <a:t>ส.</a:t>
            </a:r>
            <a:r>
              <a:rPr lang="th-TH" altLang="ko-KR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 New" panose="020B0500040200020003" pitchFamily="34" charset="-34"/>
                <a:ea typeface="맑은 고딕" pitchFamily="50" charset="-127"/>
                <a:cs typeface="TH Sarabun New" panose="020B0500040200020003" pitchFamily="34" charset="-34"/>
              </a:rPr>
              <a:t>ทร</a:t>
            </a:r>
            <a:r>
              <a:rPr lang="th-TH" altLang="ko-KR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 New" panose="020B0500040200020003" pitchFamily="34" charset="-34"/>
                <a:ea typeface="맑은 고딕" pitchFamily="50" charset="-127"/>
                <a:cs typeface="TH Sarabun New" panose="020B0500040200020003" pitchFamily="34" charset="-34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50519" y="2738626"/>
            <a:ext cx="129393" cy="1440160"/>
            <a:chOff x="3424672" y="2643758"/>
            <a:chExt cx="283232" cy="1584176"/>
          </a:xfrm>
        </p:grpSpPr>
        <p:sp>
          <p:nvSpPr>
            <p:cNvPr id="7" name="Rectangle 6"/>
            <p:cNvSpPr/>
            <p:nvPr userDrawn="1"/>
          </p:nvSpPr>
          <p:spPr>
            <a:xfrm>
              <a:off x="3635896" y="2643758"/>
              <a:ext cx="72008" cy="1584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65490" y="2643758"/>
              <a:ext cx="72007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495081" y="2643758"/>
              <a:ext cx="72007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3424672" y="2643758"/>
              <a:ext cx="72008" cy="1584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BA7DD8-3024-42D1-8BEF-A425611CF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14370"/>
            <a:ext cx="1580663" cy="144016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560D981-A152-41DA-914B-492A3C4B0B17}"/>
              </a:ext>
            </a:extLst>
          </p:cNvPr>
          <p:cNvSpPr txBox="1">
            <a:spLocks/>
          </p:cNvSpPr>
          <p:nvPr/>
        </p:nvSpPr>
        <p:spPr>
          <a:xfrm>
            <a:off x="3794262" y="3266131"/>
            <a:ext cx="5278340" cy="108012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36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 New" panose="020B0500040200020003" pitchFamily="34" charset="-34"/>
                <a:ea typeface="맑은 고딕" pitchFamily="50" charset="-127"/>
                <a:cs typeface="TH Sarabun New" panose="020B0500040200020003" pitchFamily="34" charset="-34"/>
              </a:rPr>
              <a:t>File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3;p7">
            <a:extLst>
              <a:ext uri="{FF2B5EF4-FFF2-40B4-BE49-F238E27FC236}">
                <a16:creationId xmlns:a16="http://schemas.microsoft.com/office/drawing/2014/main" id="{4AAD9B17-4600-4547-9749-47A3E1EE24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48" y="1779662"/>
            <a:ext cx="9144000" cy="380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ผลการดำเนินงานจริงเปรียบเทียบกับผลการดำเนินงานตามแผนฯ ปดจ. (ไม่หักค่าเสื่อม)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EE4693C-A6C6-421D-843B-56309FCEE3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32398"/>
              </p:ext>
            </p:extLst>
          </p:nvPr>
        </p:nvGraphicFramePr>
        <p:xfrm>
          <a:off x="35496" y="55300"/>
          <a:ext cx="9108504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759913" imgH="1295531" progId="Excel.Sheet.12">
                  <p:embed/>
                </p:oleObj>
              </mc:Choice>
              <mc:Fallback>
                <p:oleObj name="Worksheet" r:id="rId2" imgW="9759913" imgH="1295531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EE4693C-A6C6-421D-843B-56309FCEE3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96" y="55300"/>
                        <a:ext cx="9108504" cy="168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E990015-F264-491F-BD6A-E0CE91FEB2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397262"/>
              </p:ext>
            </p:extLst>
          </p:nvPr>
        </p:nvGraphicFramePr>
        <p:xfrm>
          <a:off x="467544" y="2201853"/>
          <a:ext cx="8208912" cy="2886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724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3;p7">
            <a:extLst>
              <a:ext uri="{FF2B5EF4-FFF2-40B4-BE49-F238E27FC236}">
                <a16:creationId xmlns:a16="http://schemas.microsoft.com/office/drawing/2014/main" id="{4AAD9B17-4600-4547-9749-47A3E1EE24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1635646"/>
            <a:ext cx="9144000" cy="380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ผลการดำเนินงานเปรียบเทียบเป้าหมายประจำปีของกิจการ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EE4693C-A6C6-421D-843B-56309FCEE3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917668"/>
              </p:ext>
            </p:extLst>
          </p:nvPr>
        </p:nvGraphicFramePr>
        <p:xfrm>
          <a:off x="71437" y="51470"/>
          <a:ext cx="9001125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759913" imgH="1663656" progId="Excel.Sheet.12">
                  <p:embed/>
                </p:oleObj>
              </mc:Choice>
              <mc:Fallback>
                <p:oleObj name="Worksheet" r:id="rId2" imgW="9759913" imgH="1663656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EE4693C-A6C6-421D-843B-56309FCEE3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437" y="51470"/>
                        <a:ext cx="9001125" cy="151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C80D49-7EFD-417B-9317-043B03967B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1643464"/>
              </p:ext>
            </p:extLst>
          </p:nvPr>
        </p:nvGraphicFramePr>
        <p:xfrm>
          <a:off x="575555" y="2211710"/>
          <a:ext cx="79928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73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978E29-5FFC-4BCB-B7B1-CD9530021A78}"/>
              </a:ext>
            </a:extLst>
          </p:cNvPr>
          <p:cNvSpPr txBox="1"/>
          <p:nvPr/>
        </p:nvSpPr>
        <p:spPr>
          <a:xfrm>
            <a:off x="971600" y="525565"/>
            <a:ext cx="76699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แนวทางการดำเนินการ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หากผลการดำเนินการไม่เป็นไปตามเป้าหมาย /ปดจ. ที่กำหนด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1.1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        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1.3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รายงานสถานะเงินยืมกองทุนสวัสดิการ ทร. ของสวัสดิการ /กิจการ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2.1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ยอดเงินยืม ...........................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  <a:p>
            <a:r>
              <a:rPr lang="th-TH" sz="2800" b="1">
                <a:latin typeface="TH SarabunPSK" panose="020B0500040200020003" pitchFamily="34" charset="-34"/>
                <a:cs typeface="TH SarabunPSK" panose="020B0500040200020003" pitchFamily="34" charset="-34"/>
              </a:rPr>
              <a:t>      2.2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แผนการชำระ</a:t>
            </a:r>
            <a:r>
              <a:rPr lang="th-TH" sz="2800" b="1">
                <a:latin typeface="TH SarabunPSK" panose="020B0500040200020003" pitchFamily="34" charset="-34"/>
                <a:cs typeface="TH SarabunPSK" panose="020B0500040200020003" pitchFamily="34" charset="-34"/>
              </a:rPr>
              <a:t>คืน ..........................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2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 txBox="1">
            <a:spLocks noGrp="1"/>
          </p:cNvSpPr>
          <p:nvPr>
            <p:ph type="body" idx="1"/>
          </p:nvPr>
        </p:nvSpPr>
        <p:spPr>
          <a:xfrm>
            <a:off x="0" y="-19646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14E4E"/>
              </a:buClr>
              <a:buSzPts val="3600"/>
              <a:buNone/>
            </a:pPr>
            <a:r>
              <a:rPr lang="th-TH" sz="32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ภาพรวม </a:t>
            </a:r>
            <a:r>
              <a:rPr lang="en-US" sz="32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Template </a:t>
            </a:r>
            <a:r>
              <a:rPr lang="th-TH" sz="32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รายงานผลการดำเนินการประจำเดือน</a:t>
            </a:r>
          </a:p>
        </p:txBody>
      </p:sp>
      <p:sp>
        <p:nvSpPr>
          <p:cNvPr id="150" name="Google Shape;150;p3"/>
          <p:cNvSpPr/>
          <p:nvPr/>
        </p:nvSpPr>
        <p:spPr>
          <a:xfrm>
            <a:off x="1620000" y="795075"/>
            <a:ext cx="590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14E4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755576" y="987574"/>
            <a:ext cx="7632848" cy="390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th-TH" sz="28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การดำเนินการ</a:t>
            </a: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กิจการ </a:t>
            </a:r>
            <a:r>
              <a:rPr lang="en-US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Download Template </a:t>
            </a: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จาก </a:t>
            </a:r>
            <a:r>
              <a:rPr lang="en-US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Website </a:t>
            </a:r>
            <a:r>
              <a:rPr lang="th-TH" sz="2400" b="1" dirty="0" err="1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ศป</a:t>
            </a: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ส.</a:t>
            </a:r>
            <a:r>
              <a:rPr lang="th-TH" sz="2400" b="1" dirty="0" err="1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ทร</a:t>
            </a: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. หรือติดต่อขอไฟล์</a:t>
            </a: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arabun"/>
              </a:rPr>
              <a:t>ได้ที่</a:t>
            </a:r>
            <a:b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arabun"/>
              </a:rPr>
            </a:b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arabun"/>
              </a:rPr>
              <a:t>ฝ่ายติดตามผลงานและประเมินผล </a:t>
            </a:r>
            <a:r>
              <a:rPr lang="th-TH" sz="2400" b="1" dirty="0" err="1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arabun"/>
              </a:rPr>
              <a:t>ศป</a:t>
            </a: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arabun"/>
              </a:rPr>
              <a:t>ส.</a:t>
            </a:r>
            <a:r>
              <a:rPr lang="th-TH" sz="2400" b="1" dirty="0" err="1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arabun"/>
              </a:rPr>
              <a:t>ทร</a:t>
            </a: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arabun"/>
              </a:rPr>
              <a:t>.</a:t>
            </a: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กิจการบันทึก หรือแก้ไขข้อมูลผลการดำเนินการในไฟล์ </a:t>
            </a:r>
            <a:r>
              <a:rPr lang="en-US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excel</a:t>
            </a: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เพียงไฟล์เดียว </a:t>
            </a:r>
            <a:b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(มีคำอธิบายการบันทึกข้อมูลในไฟล์ </a:t>
            </a:r>
            <a:r>
              <a:rPr lang="en-US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excel</a:t>
            </a: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)</a:t>
            </a: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400" b="1" spc="-3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ข้อมูลในไฟล์ </a:t>
            </a:r>
            <a:r>
              <a:rPr lang="en-US" sz="2400" b="1" spc="-3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excel</a:t>
            </a:r>
            <a:r>
              <a:rPr lang="th-TH" sz="2400" b="1" spc="-3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จะเชื่อมโยงกับไฟล์นำเสนอ </a:t>
            </a:r>
            <a:r>
              <a:rPr lang="en-US" sz="2400" b="1" spc="-3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(PowerPoint</a:t>
            </a:r>
            <a:r>
              <a:rPr lang="th-TH" sz="2400" b="1" spc="-3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) ให้อัตโนมัติ</a:t>
            </a:r>
            <a:endParaRPr lang="en-US" sz="2400" b="1" spc="-30" dirty="0">
              <a:solidFill>
                <a:schemeClr val="dk1"/>
              </a:solidFill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เมื่อบันทึกข้อมูลตามข้อ </a:t>
            </a:r>
            <a:r>
              <a:rPr lang="en-US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</a:t>
            </a:r>
            <a:r>
              <a:rPr lang="th-TH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เรียบร้อยแล้ว กิจการเพียงแค่เปิดไฟล์นำเสนอ (</a:t>
            </a:r>
            <a:r>
              <a:rPr lang="en-US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PowerPoint) </a:t>
            </a:r>
            <a:r>
              <a:rPr lang="th-TH" sz="2400" b="1" spc="-3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และเข้าไปกดอัพเดท ตาราง และกราฟแสดงผลเท่านั้น</a:t>
            </a: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ข้อควรระวังคือ ไฟล์ </a:t>
            </a:r>
            <a:r>
              <a:rPr lang="en-US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excel </a:t>
            </a:r>
            <a:r>
              <a:rPr lang="th-TH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และไฟล์นำเสนอ </a:t>
            </a:r>
            <a:r>
              <a:rPr lang="en-US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(PowerPoint</a:t>
            </a:r>
            <a:r>
              <a:rPr lang="th-TH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) จะต้องเก็บไว้อยู่ใน </a:t>
            </a:r>
            <a:r>
              <a:rPr lang="en-US" sz="2400" b="1" spc="-7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Folder</a:t>
            </a:r>
            <a:r>
              <a:rPr lang="en-US" sz="2400" b="1" spc="-3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lang="th-TH" sz="2400" b="1" spc="-30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เดียวกันเท่านั้น มิเช่นนั้น ข้อมูลที่บันทึกไว้จะไม่เชื่อมโยงกัน</a:t>
            </a:r>
          </a:p>
        </p:txBody>
      </p:sp>
    </p:spTree>
    <p:extLst>
      <p:ext uri="{BB962C8B-B14F-4D97-AF65-F5344CB8AC3E}">
        <p14:creationId xmlns:p14="http://schemas.microsoft.com/office/powerpoint/2010/main" val="34320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 txBox="1">
            <a:spLocks noGrp="1"/>
          </p:cNvSpPr>
          <p:nvPr>
            <p:ph type="body" idx="1"/>
          </p:nvPr>
        </p:nvSpPr>
        <p:spPr>
          <a:xfrm>
            <a:off x="0" y="-19646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14E4E"/>
              </a:buClr>
              <a:buSzPts val="3600"/>
              <a:buNone/>
            </a:pPr>
            <a:r>
              <a:rPr lang="th-TH" sz="32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รูปแบบรายงานผลในไฟล์นำเสนอ (</a:t>
            </a:r>
            <a:r>
              <a:rPr lang="en-US" sz="32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PowerPoint)</a:t>
            </a:r>
            <a:endParaRPr lang="th-TH" sz="3200" b="1" dirty="0">
              <a:solidFill>
                <a:srgbClr val="414E4E"/>
              </a:solidFill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755576" y="1096482"/>
            <a:ext cx="7632848" cy="392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มี </a:t>
            </a:r>
            <a:r>
              <a:rPr lang="en-US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</a:t>
            </a:r>
            <a:r>
              <a:rPr lang="th-TH" sz="24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รูปแบบ ดังนี้</a:t>
            </a: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000" b="1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arabun"/>
              </a:rPr>
              <a:t>หน้าแสดงผลการดำเนินงานจริงเปรียบเทียบกับผลการดำเนินงานตามแผนฯ ปดจ.(ไม่หักค่าเสื่อม)</a:t>
            </a:r>
            <a:endParaRPr lang="en-US" sz="2000" b="1" dirty="0">
              <a:solidFill>
                <a:schemeClr val="dk1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Sarabun"/>
            </a:endParaRPr>
          </a:p>
          <a:p>
            <a:pPr marL="514350" indent="-514350" algn="thaiDist">
              <a:buFont typeface="+mj-lt"/>
              <a:buAutoNum type="arabicPeriod"/>
            </a:pPr>
            <a:r>
              <a:rPr lang="th-TH" sz="2000" b="1" dirty="0">
                <a:solidFill>
                  <a:schemeClr val="dk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หน้าแสดง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ผลการดำเนินงานเปรียบเทียบเป้าหมายประจำปีของกิจการ</a:t>
            </a:r>
            <a:endParaRPr lang="th-TH" sz="2000" b="1" dirty="0">
              <a:solidFill>
                <a:schemeClr val="dk1"/>
              </a:solidFill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8" name="Google Shape;150;p3">
            <a:extLst>
              <a:ext uri="{FF2B5EF4-FFF2-40B4-BE49-F238E27FC236}">
                <a16:creationId xmlns:a16="http://schemas.microsoft.com/office/drawing/2014/main" id="{08F1DA64-0718-4F2B-AD65-B774527CA794}"/>
              </a:ext>
            </a:extLst>
          </p:cNvPr>
          <p:cNvSpPr/>
          <p:nvPr/>
        </p:nvSpPr>
        <p:spPr>
          <a:xfrm>
            <a:off x="1620000" y="795075"/>
            <a:ext cx="590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14E4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9BFB05-0393-4B4B-93DC-55170318826A}"/>
              </a:ext>
            </a:extLst>
          </p:cNvPr>
          <p:cNvGrpSpPr/>
          <p:nvPr/>
        </p:nvGrpSpPr>
        <p:grpSpPr>
          <a:xfrm>
            <a:off x="451286" y="2355726"/>
            <a:ext cx="8241428" cy="2183131"/>
            <a:chOff x="451286" y="2355726"/>
            <a:chExt cx="8241428" cy="21831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635FB7A-FCE8-40B4-BD71-8E0C6941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4770" y="2355726"/>
              <a:ext cx="4067944" cy="218313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35D06C-AB5C-48E3-93BF-83BE6D403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542"/>
            <a:stretch/>
          </p:blipFill>
          <p:spPr>
            <a:xfrm>
              <a:off x="451286" y="2355727"/>
              <a:ext cx="4067944" cy="218313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9105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 txBox="1">
            <a:spLocks noGrp="1"/>
          </p:cNvSpPr>
          <p:nvPr>
            <p:ph type="body" idx="1"/>
          </p:nvPr>
        </p:nvSpPr>
        <p:spPr>
          <a:xfrm>
            <a:off x="0" y="-19646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414E4E"/>
              </a:buClr>
            </a:pPr>
            <a:r>
              <a:rPr lang="th-TH" sz="32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ตัวอย่างการบันทึกผลในไฟล์ </a:t>
            </a:r>
            <a:r>
              <a:rPr lang="en-US" sz="32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excel</a:t>
            </a:r>
            <a:endParaRPr lang="th-TH" sz="3200" b="1" dirty="0">
              <a:solidFill>
                <a:srgbClr val="414E4E"/>
              </a:solidFill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1620000" y="487144"/>
            <a:ext cx="590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14E4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" name="Google Shape;149;p3">
            <a:extLst>
              <a:ext uri="{FF2B5EF4-FFF2-40B4-BE49-F238E27FC236}">
                <a16:creationId xmlns:a16="http://schemas.microsoft.com/office/drawing/2014/main" id="{A8F9B944-C8FC-4D0C-B57F-EAD74E510225}"/>
              </a:ext>
            </a:extLst>
          </p:cNvPr>
          <p:cNvSpPr txBox="1">
            <a:spLocks/>
          </p:cNvSpPr>
          <p:nvPr/>
        </p:nvSpPr>
        <p:spPr>
          <a:xfrm>
            <a:off x="0" y="50193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914400" rtl="0" eaLnBrk="1" latinLnBrk="1" hangingPunct="1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kern="1200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defTabSz="914400" rtl="0" eaLnBrk="1" latinLnBrk="1" hangingPunct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defTabSz="914400" rtl="0" eaLnBrk="1" latinLnBrk="1" hangingPunct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414E4E"/>
              </a:buClr>
            </a:pPr>
            <a:r>
              <a:rPr lang="th-TH" sz="18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บันทึกเฉพาะข้อมูลผลการดำเนินการรายเดือน เป้าหมายตามแผน (กรอบสีแดง) </a:t>
            </a:r>
          </a:p>
          <a:p>
            <a:pPr marL="0" indent="0">
              <a:spcBef>
                <a:spcPts val="0"/>
              </a:spcBef>
              <a:buClr>
                <a:srgbClr val="414E4E"/>
              </a:buClr>
            </a:pPr>
            <a:r>
              <a:rPr lang="th-TH" sz="18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และคัดลอกสูตรเพิ่มเมื่อบันทึกข้อมูลเดือนใหม่ (บรรทัดสุดท้ายของแต่ละตาราง) เท่านั้น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538CF2B-CBA6-4FFF-BC6F-57F0F83E34B3}"/>
              </a:ext>
            </a:extLst>
          </p:cNvPr>
          <p:cNvGrpSpPr/>
          <p:nvPr/>
        </p:nvGrpSpPr>
        <p:grpSpPr>
          <a:xfrm>
            <a:off x="45231" y="1092796"/>
            <a:ext cx="8869470" cy="3976924"/>
            <a:chOff x="45231" y="1092796"/>
            <a:chExt cx="8869470" cy="39769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C69D3C-C665-4C71-93A3-10C478B7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6758" y="1092796"/>
              <a:ext cx="7727943" cy="397692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EDB2B4-C856-4520-B265-EEC7473F0BB7}"/>
                </a:ext>
              </a:extLst>
            </p:cNvPr>
            <p:cNvGrpSpPr/>
            <p:nvPr/>
          </p:nvGrpSpPr>
          <p:grpSpPr>
            <a:xfrm>
              <a:off x="2382317" y="1744980"/>
              <a:ext cx="5986988" cy="800100"/>
              <a:chOff x="1897380" y="1744980"/>
              <a:chExt cx="5986988" cy="8001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2888283-9D98-4AC5-BFDD-BFEFB40A1D0E}"/>
                  </a:ext>
                </a:extLst>
              </p:cNvPr>
              <p:cNvSpPr/>
              <p:nvPr/>
            </p:nvSpPr>
            <p:spPr>
              <a:xfrm>
                <a:off x="1897380" y="1744980"/>
                <a:ext cx="5986988" cy="2133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FBAE3BF-7115-446E-9EDF-6F4E27BA5EC9}"/>
                  </a:ext>
                </a:extLst>
              </p:cNvPr>
              <p:cNvSpPr/>
              <p:nvPr/>
            </p:nvSpPr>
            <p:spPr>
              <a:xfrm>
                <a:off x="1897380" y="2095500"/>
                <a:ext cx="5986988" cy="1162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C366117-3799-4C5B-8465-1C5C0265C715}"/>
                  </a:ext>
                </a:extLst>
              </p:cNvPr>
              <p:cNvSpPr/>
              <p:nvPr/>
            </p:nvSpPr>
            <p:spPr>
              <a:xfrm>
                <a:off x="1897380" y="2324100"/>
                <a:ext cx="5986988" cy="22098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ED68C87-0468-42FE-88AD-B3D0670B26C0}"/>
                </a:ext>
              </a:extLst>
            </p:cNvPr>
            <p:cNvGrpSpPr/>
            <p:nvPr/>
          </p:nvGrpSpPr>
          <p:grpSpPr>
            <a:xfrm>
              <a:off x="4427118" y="2655560"/>
              <a:ext cx="1368152" cy="1858497"/>
              <a:chOff x="3942181" y="2655560"/>
              <a:chExt cx="1368152" cy="1858497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1F29367-262D-475E-A593-BEC0DD65A407}"/>
                  </a:ext>
                </a:extLst>
              </p:cNvPr>
              <p:cNvCxnSpPr>
                <a:cxnSpLocks/>
                <a:endCxn id="20" idx="1"/>
              </p:cNvCxnSpPr>
              <p:nvPr/>
            </p:nvCxnSpPr>
            <p:spPr>
              <a:xfrm>
                <a:off x="3942181" y="2655560"/>
                <a:ext cx="504056" cy="439381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3CD153A6-7CE9-4C31-9A90-B8AB2CBE96F0}"/>
                  </a:ext>
                </a:extLst>
              </p:cNvPr>
              <p:cNvSpPr/>
              <p:nvPr/>
            </p:nvSpPr>
            <p:spPr>
              <a:xfrm>
                <a:off x="4446237" y="2929880"/>
                <a:ext cx="864096" cy="33012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Click </a:t>
                </a:r>
                <a:endParaRPr lang="th-TH" sz="11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ctr"/>
                <a:r>
                  <a:rPr lang="th-TH" sz="1100" b="1" dirty="0">
                    <a:solidFill>
                      <a:srgbClr val="414E4E"/>
                    </a:solidFill>
                    <a:latin typeface="TH SarabunPSK" panose="020B0500040200020003" pitchFamily="34" charset="-34"/>
                    <a:ea typeface="Sarabun"/>
                    <a:cs typeface="TH SarabunPSK" panose="020B0500040200020003" pitchFamily="34" charset="-34"/>
                    <a:sym typeface="Sarabun"/>
                  </a:rPr>
                  <a:t>คัดลอกสูตรเพิ่ม</a:t>
                </a:r>
                <a:endParaRPr lang="en-US" sz="11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D948058-14F5-4E21-8813-C54A3E495EEF}"/>
                  </a:ext>
                </a:extLst>
              </p:cNvPr>
              <p:cNvCxnSpPr>
                <a:cxnSpLocks/>
                <a:endCxn id="20" idx="2"/>
              </p:cNvCxnSpPr>
              <p:nvPr/>
            </p:nvCxnSpPr>
            <p:spPr>
              <a:xfrm flipV="1">
                <a:off x="3942181" y="3260001"/>
                <a:ext cx="936104" cy="1254056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74A626-7310-46CC-BB56-AF0833AB08DF}"/>
                </a:ext>
              </a:extLst>
            </p:cNvPr>
            <p:cNvGrpSpPr/>
            <p:nvPr/>
          </p:nvGrpSpPr>
          <p:grpSpPr>
            <a:xfrm>
              <a:off x="45231" y="1794933"/>
              <a:ext cx="1074345" cy="706967"/>
              <a:chOff x="45231" y="1794933"/>
              <a:chExt cx="1074345" cy="706967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0F84B8F9-4809-4170-AA74-3E7176ECAF28}"/>
                  </a:ext>
                </a:extLst>
              </p:cNvPr>
              <p:cNvCxnSpPr>
                <a:cxnSpLocks/>
                <a:endCxn id="25" idx="3"/>
              </p:cNvCxnSpPr>
              <p:nvPr/>
            </p:nvCxnSpPr>
            <p:spPr>
              <a:xfrm flipH="1">
                <a:off x="730538" y="2136929"/>
                <a:ext cx="38903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797D9D0-4373-4A46-B3E3-CDD80F25AA6D}"/>
                  </a:ext>
                </a:extLst>
              </p:cNvPr>
              <p:cNvSpPr/>
              <p:nvPr/>
            </p:nvSpPr>
            <p:spPr>
              <a:xfrm>
                <a:off x="45231" y="1971868"/>
                <a:ext cx="685307" cy="330121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11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บันทึกข้อมูล</a:t>
                </a:r>
                <a:endParaRPr lang="en-US" sz="11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2ADC5F2-F232-43C7-AA7B-D25A78B25B1C}"/>
                  </a:ext>
                </a:extLst>
              </p:cNvPr>
              <p:cNvCxnSpPr>
                <a:cxnSpLocks/>
                <a:endCxn id="25" idx="3"/>
              </p:cNvCxnSpPr>
              <p:nvPr/>
            </p:nvCxnSpPr>
            <p:spPr>
              <a:xfrm flipH="1">
                <a:off x="730538" y="1794933"/>
                <a:ext cx="361662" cy="34199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4739AD2-3E1D-47BA-A01A-DAE65E8FCC59}"/>
                  </a:ext>
                </a:extLst>
              </p:cNvPr>
              <p:cNvCxnSpPr>
                <a:cxnSpLocks/>
                <a:endCxn id="25" idx="3"/>
              </p:cNvCxnSpPr>
              <p:nvPr/>
            </p:nvCxnSpPr>
            <p:spPr>
              <a:xfrm flipH="1">
                <a:off x="730538" y="1934522"/>
                <a:ext cx="389038" cy="20240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B0BA6C27-3579-4FDE-B39F-EB706BE3E09F}"/>
                  </a:ext>
                </a:extLst>
              </p:cNvPr>
              <p:cNvCxnSpPr>
                <a:cxnSpLocks/>
                <a:endCxn id="25" idx="3"/>
              </p:cNvCxnSpPr>
              <p:nvPr/>
            </p:nvCxnSpPr>
            <p:spPr>
              <a:xfrm flipH="1" flipV="1">
                <a:off x="730538" y="2136929"/>
                <a:ext cx="361662" cy="21680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A220F83C-9B77-4FCC-B044-1E4C318129CA}"/>
                  </a:ext>
                </a:extLst>
              </p:cNvPr>
              <p:cNvCxnSpPr>
                <a:cxnSpLocks/>
                <a:endCxn id="25" idx="3"/>
              </p:cNvCxnSpPr>
              <p:nvPr/>
            </p:nvCxnSpPr>
            <p:spPr>
              <a:xfrm flipH="1" flipV="1">
                <a:off x="730538" y="2136929"/>
                <a:ext cx="344729" cy="36497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274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2E87EA-450A-4E35-842D-194866B4E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5"/>
          <a:stretch/>
        </p:blipFill>
        <p:spPr>
          <a:xfrm>
            <a:off x="251520" y="1280552"/>
            <a:ext cx="6941206" cy="366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9" name="Google Shape;149;p3"/>
          <p:cNvSpPr txBox="1">
            <a:spLocks noGrp="1"/>
          </p:cNvSpPr>
          <p:nvPr>
            <p:ph type="body" idx="1"/>
          </p:nvPr>
        </p:nvSpPr>
        <p:spPr>
          <a:xfrm>
            <a:off x="0" y="-19646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414E4E"/>
              </a:buClr>
            </a:pPr>
            <a:r>
              <a:rPr lang="th-TH" sz="32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ตัวอย่างการอัพเดท ตาราง และกราฟในไฟล์นำเสนอ </a:t>
            </a:r>
            <a:r>
              <a:rPr lang="en-US" sz="32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(PowerPoint)</a:t>
            </a:r>
            <a:endParaRPr lang="th-TH" sz="3200" b="1" dirty="0">
              <a:solidFill>
                <a:srgbClr val="414E4E"/>
              </a:solidFill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1620000" y="487144"/>
            <a:ext cx="590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14E4E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" name="Google Shape;149;p3">
            <a:extLst>
              <a:ext uri="{FF2B5EF4-FFF2-40B4-BE49-F238E27FC236}">
                <a16:creationId xmlns:a16="http://schemas.microsoft.com/office/drawing/2014/main" id="{A8F9B944-C8FC-4D0C-B57F-EAD74E510225}"/>
              </a:ext>
            </a:extLst>
          </p:cNvPr>
          <p:cNvSpPr txBox="1">
            <a:spLocks/>
          </p:cNvSpPr>
          <p:nvPr/>
        </p:nvSpPr>
        <p:spPr>
          <a:xfrm>
            <a:off x="863588" y="567010"/>
            <a:ext cx="7416824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defTabSz="914400" rtl="0" eaLnBrk="1" latinLnBrk="1" hangingPunct="1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kern="1200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defTabSz="914400" rtl="0" eaLnBrk="1" latinLnBrk="1" hangingPunct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defTabSz="914400" rtl="0" eaLnBrk="1" latinLnBrk="1" hangingPunct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defTabSz="914400" rtl="0" eaLnBrk="1" latinLnBrk="1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spcBef>
                <a:spcPts val="0"/>
              </a:spcBef>
              <a:buClr>
                <a:srgbClr val="414E4E"/>
              </a:buClr>
            </a:pPr>
            <a:r>
              <a:rPr lang="th-TH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	</a:t>
            </a:r>
            <a:r>
              <a:rPr lang="en-US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 </a:t>
            </a:r>
            <a:r>
              <a:rPr lang="th-TH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การอัพเดทข้อมูลในตาราง ใช้การ </a:t>
            </a:r>
            <a:r>
              <a:rPr lang="en-US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Double</a:t>
            </a:r>
            <a:r>
              <a:rPr lang="th-TH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lang="en-US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Click </a:t>
            </a:r>
            <a:r>
              <a:rPr lang="th-TH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ที่ตัวตาราง หลังจากนั้นกดออก </a:t>
            </a:r>
            <a:r>
              <a:rPr lang="en-US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(Esc)</a:t>
            </a:r>
            <a:endParaRPr lang="th-TH" sz="2000" b="1" dirty="0">
              <a:solidFill>
                <a:srgbClr val="414E4E"/>
              </a:solidFill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0" indent="0" algn="l">
              <a:spcBef>
                <a:spcPts val="0"/>
              </a:spcBef>
              <a:buClr>
                <a:srgbClr val="414E4E"/>
              </a:buClr>
            </a:pPr>
            <a:r>
              <a:rPr lang="th-TH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	</a:t>
            </a:r>
            <a:r>
              <a:rPr lang="en-US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2. </a:t>
            </a:r>
            <a:r>
              <a:rPr lang="th-TH" sz="2000" b="1" dirty="0">
                <a:solidFill>
                  <a:srgbClr val="414E4E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การอัพเดทกราฟเส้น ดำเนินการตามภาพด้านล่าง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74D2C8-2A41-4198-A5CD-E0FD357018D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673956" y="4071299"/>
            <a:ext cx="1872536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2C9D96-5E14-4A24-893A-E67F7B6A30D2}"/>
              </a:ext>
            </a:extLst>
          </p:cNvPr>
          <p:cNvSpPr/>
          <p:nvPr/>
        </p:nvSpPr>
        <p:spPr>
          <a:xfrm>
            <a:off x="7546492" y="3855275"/>
            <a:ext cx="1129964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Double Click </a:t>
            </a:r>
            <a:b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ที่ตัวกราฟ</a:t>
            </a:r>
            <a:endParaRPr lang="en-US" sz="1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FE5C36-CC2E-40AF-91B3-CE082CC07C80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4067944" y="1635646"/>
            <a:ext cx="3478548" cy="1515391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6C1D8D-D831-4103-A0EF-2009D7807D2D}"/>
              </a:ext>
            </a:extLst>
          </p:cNvPr>
          <p:cNvSpPr/>
          <p:nvPr/>
        </p:nvSpPr>
        <p:spPr>
          <a:xfrm>
            <a:off x="7546492" y="2935013"/>
            <a:ext cx="1129964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เลือกแถบออกแบบ/</a:t>
            </a:r>
            <a:r>
              <a:rPr lang="en-US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Design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1AE497-0B22-4CBA-A868-03D02B7DD4FF}"/>
              </a:ext>
            </a:extLst>
          </p:cNvPr>
          <p:cNvCxnSpPr>
            <a:cxnSpLocks/>
            <a:stCxn id="21" idx="6"/>
            <a:endCxn id="23" idx="1"/>
          </p:cNvCxnSpPr>
          <p:nvPr/>
        </p:nvCxnSpPr>
        <p:spPr>
          <a:xfrm>
            <a:off x="6444208" y="1863025"/>
            <a:ext cx="1102284" cy="11354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DD24B7-072B-48F2-8653-BC67A17A9B2C}"/>
              </a:ext>
            </a:extLst>
          </p:cNvPr>
          <p:cNvSpPr/>
          <p:nvPr/>
        </p:nvSpPr>
        <p:spPr>
          <a:xfrm>
            <a:off x="7546492" y="1658355"/>
            <a:ext cx="1129964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Click </a:t>
            </a:r>
            <a: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 </a:t>
            </a:r>
            <a:b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Refrest</a:t>
            </a:r>
            <a:r>
              <a:rPr lang="en-US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Data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AC2B59-E422-410C-9E10-48543EC74ADE}"/>
              </a:ext>
            </a:extLst>
          </p:cNvPr>
          <p:cNvSpPr/>
          <p:nvPr/>
        </p:nvSpPr>
        <p:spPr>
          <a:xfrm>
            <a:off x="6012160" y="1635646"/>
            <a:ext cx="432048" cy="45475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A34D9F-D035-4E33-BD23-EC77653968BE}"/>
              </a:ext>
            </a:extLst>
          </p:cNvPr>
          <p:cNvGrpSpPr/>
          <p:nvPr/>
        </p:nvGrpSpPr>
        <p:grpSpPr>
          <a:xfrm>
            <a:off x="0" y="54102"/>
            <a:ext cx="9144000" cy="5035295"/>
            <a:chOff x="0" y="54102"/>
            <a:chExt cx="9144000" cy="503529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13CF50E-BFB8-4477-A97C-0097D668F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102"/>
              <a:ext cx="9144000" cy="503529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DADD4D6-D062-4654-B4EC-EEA3DEE81B3C}"/>
                </a:ext>
              </a:extLst>
            </p:cNvPr>
            <p:cNvSpPr/>
            <p:nvPr/>
          </p:nvSpPr>
          <p:spPr>
            <a:xfrm>
              <a:off x="539552" y="123478"/>
              <a:ext cx="1129964" cy="432048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ตัวอย่าง</a:t>
              </a:r>
              <a:endPara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6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4AA412-D027-4640-B8D7-E1F3EFEB88D1}"/>
              </a:ext>
            </a:extLst>
          </p:cNvPr>
          <p:cNvGrpSpPr/>
          <p:nvPr/>
        </p:nvGrpSpPr>
        <p:grpSpPr>
          <a:xfrm>
            <a:off x="0" y="118110"/>
            <a:ext cx="9144000" cy="4907279"/>
            <a:chOff x="0" y="118110"/>
            <a:chExt cx="9144000" cy="49072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7573E5-F3E1-4DE0-8E9C-3F9F03F85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8110"/>
              <a:ext cx="9144000" cy="490727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13246DA-2C30-48DC-87E9-53C2AAF734AF}"/>
                </a:ext>
              </a:extLst>
            </p:cNvPr>
            <p:cNvSpPr/>
            <p:nvPr/>
          </p:nvSpPr>
          <p:spPr>
            <a:xfrm>
              <a:off x="539552" y="123478"/>
              <a:ext cx="1129964" cy="432048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ตัวอย่าง</a:t>
              </a:r>
              <a:endPara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7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978E29-5FFC-4BCB-B7B1-CD9530021A78}"/>
              </a:ext>
            </a:extLst>
          </p:cNvPr>
          <p:cNvSpPr txBox="1"/>
          <p:nvPr/>
        </p:nvSpPr>
        <p:spPr>
          <a:xfrm>
            <a:off x="971600" y="525565"/>
            <a:ext cx="76699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แนวทางการดำเนินการหากผลการดำเนินการ ไม่เป็นไปตามเป้าหมาย /ปดจ. ที่กำหนด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- ..............................................................................................................        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- ..............................................................................................................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- ..............................................................................................................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รายงานสถานะเงินยืมกองทุนสวัสดิการ ทร. ของสวัสดิการ /กิจการ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- ยอดเงินยืม ...........................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- แผนการชำระคืน .................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D8A392-462E-4513-A7D9-96FA8AC60540}"/>
              </a:ext>
            </a:extLst>
          </p:cNvPr>
          <p:cNvSpPr/>
          <p:nvPr/>
        </p:nvSpPr>
        <p:spPr>
          <a:xfrm>
            <a:off x="539552" y="123478"/>
            <a:ext cx="1129964" cy="43204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65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08" y="1563638"/>
            <a:ext cx="9144000" cy="576064"/>
          </a:xfrm>
        </p:spPr>
        <p:txBody>
          <a:bodyPr/>
          <a:lstStyle/>
          <a:p>
            <a:r>
              <a:rPr lang="en-US" altLang="ko-KR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Template PowerPoint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90E8822-4FB1-44FA-B13F-187270A6C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85" y="2787774"/>
            <a:ext cx="1773629" cy="1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4969</TotalTime>
  <Words>421</Words>
  <Application>Microsoft Office PowerPoint</Application>
  <PresentationFormat>On-screen Show (16:9)</PresentationFormat>
  <Paragraphs>46</Paragraphs>
  <Slides>12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TH Sarabun New</vt:lpstr>
      <vt:lpstr>맑은 고딕</vt:lpstr>
      <vt:lpstr>TH SarabunPSK</vt:lpstr>
      <vt:lpstr>Sarabun</vt:lpstr>
      <vt:lpstr>Cover and End Slide Master</vt:lpstr>
      <vt:lpstr>Contents Slide Master</vt:lpstr>
      <vt:lpstr>Section Break Slide Master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NewPomelo</dc:creator>
  <cp:lastModifiedBy>Patanapong Uamduang</cp:lastModifiedBy>
  <cp:revision>453</cp:revision>
  <dcterms:created xsi:type="dcterms:W3CDTF">2016-12-05T23:26:54Z</dcterms:created>
  <dcterms:modified xsi:type="dcterms:W3CDTF">2021-01-27T16:22:52Z</dcterms:modified>
</cp:coreProperties>
</file>