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5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6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2" r:id="rId3"/>
    <p:sldMasterId id="2147483704" r:id="rId4"/>
    <p:sldMasterId id="2147483718" r:id="rId5"/>
    <p:sldMasterId id="2147483756" r:id="rId6"/>
  </p:sldMasterIdLst>
  <p:notesMasterIdLst>
    <p:notesMasterId r:id="rId29"/>
  </p:notesMasterIdLst>
  <p:handoutMasterIdLst>
    <p:handoutMasterId r:id="rId30"/>
  </p:handoutMasterIdLst>
  <p:sldIdLst>
    <p:sldId id="259" r:id="rId7"/>
    <p:sldId id="261" r:id="rId8"/>
    <p:sldId id="263" r:id="rId9"/>
    <p:sldId id="262" r:id="rId10"/>
    <p:sldId id="260" r:id="rId11"/>
    <p:sldId id="264" r:id="rId12"/>
    <p:sldId id="257" r:id="rId13"/>
    <p:sldId id="274" r:id="rId14"/>
    <p:sldId id="265" r:id="rId15"/>
    <p:sldId id="267" r:id="rId16"/>
    <p:sldId id="268" r:id="rId17"/>
    <p:sldId id="281" r:id="rId18"/>
    <p:sldId id="269" r:id="rId19"/>
    <p:sldId id="275" r:id="rId20"/>
    <p:sldId id="270" r:id="rId21"/>
    <p:sldId id="271" r:id="rId22"/>
    <p:sldId id="272" r:id="rId23"/>
    <p:sldId id="276" r:id="rId24"/>
    <p:sldId id="278" r:id="rId25"/>
    <p:sldId id="273" r:id="rId26"/>
    <p:sldId id="279" r:id="rId27"/>
    <p:sldId id="280" r:id="rId2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8B622DA-2C24-4219-A1C3-04306683B215}" type="datetimeFigureOut">
              <a:rPr lang="th-TH" smtClean="0"/>
              <a:t>06/03/62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23FA424-632E-4359-8A94-E13763EA05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9214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F7C3569-5251-4627-8F13-FC141FCB03B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A9204903-C5DE-4564-862D-00D14E153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3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0150" y="698500"/>
            <a:ext cx="4656138" cy="3490913"/>
          </a:xfrm>
          <a:ln/>
        </p:spPr>
      </p:sp>
      <p:sp>
        <p:nvSpPr>
          <p:cNvPr id="177155" name="ตัวยึดบันทึกย่อ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h-TH" altLang="en-US" b="1" u="sng" dirty="0" smtClean="0"/>
              <a:t>แผ่นที่ 8</a:t>
            </a:r>
            <a:r>
              <a:rPr lang="th-TH" altLang="en-US" dirty="0" smtClean="0"/>
              <a:t> อีกทั้งเมื่อวิเคราะห์สภาวะแวดล้อมภายนอกและภายใน เพื่อทำ </a:t>
            </a:r>
            <a:r>
              <a:rPr lang="en-US" altLang="en-US" dirty="0" smtClean="0"/>
              <a:t>SWOT</a:t>
            </a:r>
            <a:r>
              <a:rPr lang="th-TH" altLang="en-US" dirty="0" smtClean="0"/>
              <a:t> </a:t>
            </a:r>
            <a:r>
              <a:rPr lang="en-US" altLang="en-US" dirty="0" smtClean="0"/>
              <a:t>Analysis</a:t>
            </a:r>
            <a:r>
              <a:rPr lang="th-TH" altLang="en-US" dirty="0" smtClean="0"/>
              <a:t> ก็พบว่า</a:t>
            </a:r>
            <a:br>
              <a:rPr lang="th-TH" altLang="en-US" dirty="0" smtClean="0"/>
            </a:br>
            <a:r>
              <a:rPr lang="th-TH" altLang="en-US" dirty="0" smtClean="0"/>
              <a:t>ยังไม่เปลี่ยนแปลงจากเดิม ดังนั้น จึงควรใช้ยุทธศาสตร์ของสวัสดิการ ทร. ที่กำหนดไว้เดิมทั้ง ๔ ด้าน กล่าวคือ </a:t>
            </a:r>
            <a:endParaRPr lang="en-US" altLang="en-US" dirty="0" smtClean="0"/>
          </a:p>
          <a:p>
            <a:r>
              <a:rPr lang="th-TH" altLang="en-US" dirty="0" smtClean="0"/>
              <a:t>ยุทธศาสตร์ที่ 1 พัฒนาการให้บริการรองรับการขยายตัว ทาง ศก. และความก้าวหน้าทางเทคโนโลยี </a:t>
            </a:r>
            <a:endParaRPr lang="en-US" altLang="en-US" dirty="0" smtClean="0"/>
          </a:p>
          <a:p>
            <a:r>
              <a:rPr lang="th-TH" altLang="en-US" dirty="0" smtClean="0"/>
              <a:t>ยุทธศาสตร์ที่ 2 เสริมสร้างความมั่นคงพัฒนาบุคลากรและคุณภาพชีวิตที่ดีของข้าราชการและครอบครัว  </a:t>
            </a:r>
            <a:endParaRPr lang="en-US" altLang="en-US" dirty="0" smtClean="0"/>
          </a:p>
          <a:p>
            <a:r>
              <a:rPr lang="th-TH" altLang="en-US" dirty="0" smtClean="0"/>
              <a:t>ยุทธศาสตร์ที่ 3ปรับปรุงการบริการให้มีมาตรฐานเพื่อสร้างโอกาสการแข่ง</a:t>
            </a:r>
            <a:endParaRPr lang="en-US" altLang="en-US" dirty="0" smtClean="0"/>
          </a:p>
          <a:p>
            <a:r>
              <a:rPr lang="th-TH" altLang="en-US" dirty="0" smtClean="0"/>
              <a:t>และยุทธศาสตร์ที่ 4 ส่งเสริมความรู้ สร้างความชำนาญงานบริการ และการบริหารเชิงธุรกิจขัน </a:t>
            </a:r>
            <a:endParaRPr lang="en-US" altLang="en-US" dirty="0" smtClean="0"/>
          </a:p>
          <a:p>
            <a:pPr>
              <a:spcBef>
                <a:spcPct val="20000"/>
              </a:spcBef>
            </a:pPr>
            <a:endParaRPr kumimoji="0" lang="th-TH" altLang="en-US" b="1" dirty="0" smtClean="0">
              <a:solidFill>
                <a:schemeClr val="bg1"/>
              </a:solidFill>
              <a:latin typeface="Times New Roman" pitchFamily="18" charset="0"/>
              <a:cs typeface="TH Niramit AS" pitchFamily="2" charset="-34"/>
            </a:endParaRPr>
          </a:p>
          <a:p>
            <a:pPr eaLnBrk="1" hangingPunct="1">
              <a:spcBef>
                <a:spcPct val="0"/>
              </a:spcBef>
            </a:pPr>
            <a:endParaRPr lang="en-US" altLang="en-US" dirty="0" smtClean="0">
              <a:cs typeface="Cordia New" pitchFamily="34" charset="-34"/>
            </a:endParaRPr>
          </a:p>
        </p:txBody>
      </p:sp>
      <p:sp>
        <p:nvSpPr>
          <p:cNvPr id="177156" name="ตัวยึดหมายเลขภาพนิ่ง 3"/>
          <p:cNvSpPr txBox="1">
            <a:spLocks noGrp="1"/>
          </p:cNvSpPr>
          <p:nvPr/>
        </p:nvSpPr>
        <p:spPr bwMode="auto">
          <a:xfrm>
            <a:off x="3994435" y="8841636"/>
            <a:ext cx="3057182" cy="46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277" tIns="47139" rIns="94277" bIns="47139" anchor="b"/>
          <a:lstStyle>
            <a:lvl1pPr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48FE62E-7F4A-43BA-A6DE-9D818C4960C5}" type="slidenum">
              <a:rPr lang="en-US" altLang="en-US" sz="1200">
                <a:solidFill>
                  <a:srgbClr val="000000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th-TH" altLang="en-US" sz="12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20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CB873-09A8-4410-A135-75267C756027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144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0088"/>
            <a:ext cx="4660900" cy="3495675"/>
          </a:xfrm>
          <a:ln/>
        </p:spPr>
      </p:sp>
      <p:sp>
        <p:nvSpPr>
          <p:cNvPr id="144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315" y="4429003"/>
            <a:ext cx="5669912" cy="4196013"/>
          </a:xfrm>
        </p:spPr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3817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Project @ </a:t>
            </a:r>
            <a:r>
              <a:rPr lang="en-US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Plutaluang</a:t>
            </a:r>
            <a: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Navy Golf Course </a:t>
            </a:r>
          </a:p>
          <a:p>
            <a:r>
              <a:rPr lang="th-TH" dirty="0" smtClean="0"/>
              <a:t>เพิ่มการบริการในสถานที่ที่ยังไม่มี</a:t>
            </a:r>
            <a:r>
              <a:rPr lang="th-TH" baseline="0" dirty="0" smtClean="0"/>
              <a:t> เพื่อให้รองรับผู้ที่ต้องการมาเล่นกอล์ฟ ได้ทั้งครอบครัว (ทุกคน) เช่น </a:t>
            </a:r>
          </a:p>
          <a:p>
            <a:pPr marL="233744" indent="-233744">
              <a:buAutoNum type="arabicPeriod"/>
            </a:pPr>
            <a:r>
              <a:rPr lang="th-TH" baseline="0" dirty="0" smtClean="0"/>
              <a:t>เปิดให้บริการร้านเสริมสวยสุภาพสตรี</a:t>
            </a:r>
          </a:p>
          <a:p>
            <a:pPr marL="233744" indent="-233744">
              <a:buAutoNum type="arabicPeriod"/>
            </a:pPr>
            <a:r>
              <a:rPr lang="th-TH" baseline="0" dirty="0" smtClean="0"/>
              <a:t>เพิ่มชุดคอมพิวเตอร์ </a:t>
            </a:r>
            <a:r>
              <a:rPr lang="en-US" baseline="0" dirty="0" smtClean="0"/>
              <a:t>office </a:t>
            </a:r>
            <a:r>
              <a:rPr lang="th-TH" baseline="0" dirty="0" smtClean="0"/>
              <a:t>ไว้ให้สามารถใช้งานได้สำหรับผู้ที่มารอ</a:t>
            </a:r>
          </a:p>
          <a:p>
            <a:pPr marL="233744" indent="-233744">
              <a:buAutoNum type="arabicPeriod"/>
            </a:pPr>
            <a:r>
              <a:rPr lang="th-TH" baseline="0" dirty="0" smtClean="0"/>
              <a:t>จัดโครงการให้ผู้ที่มาออกรอบที่สนามกอล์ฟในเวลาเล่นกอล์ฟไปถึงลูกค้าที่บ้าน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04903-C5DE-4564-862D-00D14E1539D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63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Project @ </a:t>
            </a:r>
            <a:r>
              <a:rPr lang="en-US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Plutaluang</a:t>
            </a:r>
            <a: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Navy Golf Course </a:t>
            </a:r>
          </a:p>
          <a:p>
            <a:r>
              <a:rPr lang="th-TH" dirty="0" smtClean="0"/>
              <a:t>เพิ่มการบริการในสถานที่ที่ยังไม่มี</a:t>
            </a:r>
            <a:r>
              <a:rPr lang="th-TH" baseline="0" dirty="0" smtClean="0"/>
              <a:t> เพื่อให้รองรับผู้ที่ต้องการมาเล่นกอล์ฟ ได้ทั้งครอบครัว (ทุกคน) เช่น </a:t>
            </a:r>
          </a:p>
          <a:p>
            <a:pPr marL="233744" indent="-233744">
              <a:buAutoNum type="arabicPeriod"/>
            </a:pPr>
            <a:r>
              <a:rPr lang="th-TH" baseline="0" dirty="0" smtClean="0"/>
              <a:t>เปิดให้บริการร้านเสริมสวยสุภาพสตรี</a:t>
            </a:r>
          </a:p>
          <a:p>
            <a:pPr marL="233744" indent="-233744">
              <a:buAutoNum type="arabicPeriod"/>
            </a:pPr>
            <a:r>
              <a:rPr lang="th-TH" baseline="0" dirty="0" smtClean="0"/>
              <a:t>เพิ่มชุดคอมพิวเตอร์ </a:t>
            </a:r>
            <a:r>
              <a:rPr lang="en-US" baseline="0" dirty="0" smtClean="0"/>
              <a:t>office </a:t>
            </a:r>
            <a:r>
              <a:rPr lang="th-TH" baseline="0" dirty="0" smtClean="0"/>
              <a:t>ไว้ให้สามารถใช้งานได้สำหรับผู้ที่มารอ</a:t>
            </a:r>
          </a:p>
          <a:p>
            <a:pPr marL="233744" indent="-233744">
              <a:buAutoNum type="arabicPeriod"/>
            </a:pPr>
            <a:r>
              <a:rPr lang="th-TH" baseline="0" dirty="0" smtClean="0"/>
              <a:t>จัดโครงการให้ผู้ที่มาออกรอบที่สนามกอล์ฟในเวลาเล่นกอล์ฟไปถึงลูกค้าที่บ้าน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04903-C5DE-4564-862D-00D14E1539D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18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Project @ </a:t>
            </a:r>
            <a:r>
              <a:rPr lang="en-US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Plutaluang</a:t>
            </a:r>
            <a: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Navy Golf Course </a:t>
            </a:r>
          </a:p>
          <a:p>
            <a:r>
              <a:rPr lang="th-TH" dirty="0" smtClean="0"/>
              <a:t>เพิ่มการบริการในสถานที่ที่ยังไม่มี</a:t>
            </a:r>
            <a:r>
              <a:rPr lang="th-TH" baseline="0" dirty="0" smtClean="0"/>
              <a:t> เพื่อให้รองรับผู้ที่ต้องการมาเล่นกอล์ฟ ได้ทั้งครอบครัว (ทุกคน) เช่น </a:t>
            </a:r>
          </a:p>
          <a:p>
            <a:pPr marL="233744" indent="-233744">
              <a:buAutoNum type="arabicPeriod"/>
            </a:pPr>
            <a:r>
              <a:rPr lang="th-TH" baseline="0" dirty="0" smtClean="0"/>
              <a:t>เปิดให้บริการร้านเสริมสวยสุภาพสตรี</a:t>
            </a:r>
          </a:p>
          <a:p>
            <a:pPr marL="233744" indent="-233744">
              <a:buAutoNum type="arabicPeriod"/>
            </a:pPr>
            <a:r>
              <a:rPr lang="th-TH" baseline="0" dirty="0" smtClean="0"/>
              <a:t>เพิ่มชุดคอมพิวเตอร์ </a:t>
            </a:r>
            <a:r>
              <a:rPr lang="en-US" baseline="0" dirty="0" smtClean="0"/>
              <a:t>office </a:t>
            </a:r>
            <a:r>
              <a:rPr lang="th-TH" baseline="0" dirty="0" smtClean="0"/>
              <a:t>ไว้ให้สามารถใช้งานได้สำหรับผู้ที่มารอ</a:t>
            </a:r>
          </a:p>
          <a:p>
            <a:pPr marL="233744" indent="-233744">
              <a:buAutoNum type="arabicPeriod"/>
            </a:pPr>
            <a:r>
              <a:rPr lang="th-TH" baseline="0" dirty="0" smtClean="0"/>
              <a:t>จัดโครงการให้ผู้ที่มาออกรอบที่สนามกอล์ฟในเวลาเล่นกอล์ฟไปถึงลูกค้าที่บ้าน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04903-C5DE-4564-862D-00D14E1539D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43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2.png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6.xml"/></Relationships>
</file>

<file path=ppt/slideLayouts/_rels/slideLayout11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2.png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6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8.xml"/><Relationship Id="rId7" Type="http://schemas.openxmlformats.org/officeDocument/2006/relationships/image" Target="../media/image3.png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2.png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399" y="6239849"/>
            <a:ext cx="8251825" cy="437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th-TH" sz="2800" dirty="0">
              <a:solidFill>
                <a:prstClr val="white"/>
              </a:solidFill>
              <a:latin typeface="AngsanaUPC" panose="02020603050405020304" pitchFamily="18" charset="-34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892B0ED-4054-42B7-A893-2D57CE8DC8A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98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2B0ED-4054-42B7-A893-2D57CE8DC8A6}" type="slidenum">
              <a:rPr lang="th-TH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400" b="1" dirty="0">
              <a:solidFill>
                <a:prstClr val="black"/>
              </a:solidFill>
              <a:latin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50840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7495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8457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BD92BF-F03A-4A0A-A7B9-61662E8E3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25332B7-E96F-40AF-987A-21A9BD140C81}" type="datetime1">
              <a:rPr lang="th-TH" sz="2800" smtClean="0">
                <a:solidFill>
                  <a:prstClr val="black"/>
                </a:solidFill>
              </a:rPr>
              <a:pPr>
                <a:defRPr/>
              </a:pPr>
              <a:t>06/03/62</a:t>
            </a:fld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84E0ED-4589-4656-82CE-1A4A4ADEE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9675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498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8914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594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9919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71295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49261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34600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  <a:prstGeom prst="rect">
            <a:avLst/>
          </a:prstGeom>
        </p:spPr>
        <p:txBody>
          <a:bodyPr/>
          <a:lstStyle>
            <a:lvl1pPr>
              <a:defRPr>
                <a:latin typeface="AngsanaUPC" panose="02020603050405020304" pitchFamily="18" charset="-34"/>
              </a:defRPr>
            </a:lvl1pPr>
            <a:lvl2pPr>
              <a:defRPr>
                <a:latin typeface="AngsanaUPC" panose="02020603050405020304" pitchFamily="18" charset="-34"/>
              </a:defRPr>
            </a:lvl2pPr>
            <a:lvl3pPr>
              <a:defRPr>
                <a:latin typeface="AngsanaUPC" panose="02020603050405020304" pitchFamily="18" charset="-34"/>
              </a:defRPr>
            </a:lvl3pPr>
            <a:lvl4pPr>
              <a:defRPr>
                <a:latin typeface="AngsanaUPC" panose="02020603050405020304" pitchFamily="18" charset="-34"/>
              </a:defRPr>
            </a:lvl4pPr>
            <a:lvl5pPr>
              <a:defRPr>
                <a:latin typeface="AngsanaUPC" panose="02020603050405020304" pitchFamily="18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732D95-D9A0-4DEC-ABFD-85EA8EBD6498}" type="datetime1">
              <a:rPr lang="en-US" sz="2400" b="1" smtClean="0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3/6/2019</a:t>
            </a:fld>
            <a:endParaRPr lang="th-TH" sz="24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4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892B0ED-4054-42B7-A893-2D57CE8DC8A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362123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08098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090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3392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5895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2766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lang="en-US" dirty="0"/>
          </a:p>
        </p:txBody>
      </p:sp>
      <p:pic>
        <p:nvPicPr>
          <p:cNvPr id="15" name="Picture 9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862" y="6624981"/>
            <a:ext cx="180000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3175" y="0"/>
            <a:ext cx="9153827" cy="900000"/>
            <a:chOff x="3175" y="0"/>
            <a:chExt cx="9153827" cy="900000"/>
          </a:xfrm>
        </p:grpSpPr>
        <p:sp>
          <p:nvSpPr>
            <p:cNvPr id="25" name="Rectangle 24"/>
            <p:cNvSpPr/>
            <p:nvPr userDrawn="1"/>
          </p:nvSpPr>
          <p:spPr>
            <a:xfrm>
              <a:off x="3175" y="0"/>
              <a:ext cx="9139919" cy="900000"/>
            </a:xfrm>
            <a:prstGeom prst="rect">
              <a:avLst/>
            </a:prstGeom>
            <a:gradFill>
              <a:gsLst>
                <a:gs pos="100000">
                  <a:schemeClr val="accent1">
                    <a:lumMod val="75000"/>
                  </a:schemeClr>
                </a:gs>
                <a:gs pos="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 w="3175">
              <a:noFill/>
            </a:ln>
            <a:effectLst>
              <a:outerShdw blurRad="38100" dist="12700" dir="5400000" algn="t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26" name="Straight Connector 25"/>
            <p:cNvCxnSpPr/>
            <p:nvPr userDrawn="1"/>
          </p:nvCxnSpPr>
          <p:spPr>
            <a:xfrm>
              <a:off x="13002" y="757309"/>
              <a:ext cx="9144000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>
              <a:off x="13002" y="180742"/>
              <a:ext cx="9144000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50886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lang="en-US" dirty="0"/>
          </a:p>
        </p:txBody>
      </p:sp>
      <p:pic>
        <p:nvPicPr>
          <p:cNvPr id="15" name="Picture 9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862" y="6624981"/>
            <a:ext cx="180000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3175" y="0"/>
            <a:ext cx="9153827" cy="900000"/>
            <a:chOff x="3175" y="0"/>
            <a:chExt cx="9153827" cy="900000"/>
          </a:xfrm>
        </p:grpSpPr>
        <p:sp>
          <p:nvSpPr>
            <p:cNvPr id="25" name="Rectangle 24"/>
            <p:cNvSpPr/>
            <p:nvPr userDrawn="1"/>
          </p:nvSpPr>
          <p:spPr>
            <a:xfrm>
              <a:off x="3175" y="0"/>
              <a:ext cx="9139919" cy="900000"/>
            </a:xfrm>
            <a:prstGeom prst="rect">
              <a:avLst/>
            </a:prstGeom>
            <a:gradFill>
              <a:gsLst>
                <a:gs pos="100000">
                  <a:schemeClr val="accent1">
                    <a:lumMod val="75000"/>
                  </a:schemeClr>
                </a:gs>
                <a:gs pos="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 w="3175">
              <a:noFill/>
            </a:ln>
            <a:effectLst>
              <a:outerShdw blurRad="38100" dist="12700" dir="5400000" algn="t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26" name="Straight Connector 25"/>
            <p:cNvCxnSpPr/>
            <p:nvPr userDrawn="1"/>
          </p:nvCxnSpPr>
          <p:spPr>
            <a:xfrm>
              <a:off x="13002" y="757309"/>
              <a:ext cx="9144000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>
              <a:off x="13002" y="180742"/>
              <a:ext cx="9144000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218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9207" y="4653136"/>
            <a:ext cx="430893" cy="3651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69641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9207" y="4653136"/>
            <a:ext cx="430893" cy="3651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6707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800">
              <a:solidFill>
                <a:srgbClr val="000000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800">
              <a:solidFill>
                <a:srgbClr val="000000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82192-A92C-4130-93DB-F9A96142D26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40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BD92BF-F03A-4A0A-A7B9-61662E8E3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2330CF-744C-498B-B5F5-B540FF30B970}" type="datetime1">
              <a:rPr lang="en-US" sz="2800" b="1" smtClean="0">
                <a:solidFill>
                  <a:srgbClr val="FFFF00"/>
                </a:solidFill>
              </a:rPr>
              <a:pPr>
                <a:defRPr/>
              </a:pPr>
              <a:t>3/6/2019</a:t>
            </a:fld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84E0ED-4589-4656-82CE-1A4A4ADEE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892B0ED-4054-42B7-A893-2D57CE8DC8A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25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97555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45080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257898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827810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03195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37981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742167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5332B7-E96F-40AF-987A-21A9BD140C81}" type="datetime1">
              <a:rPr lang="th-TH" sz="2800" smtClean="0">
                <a:solidFill>
                  <a:prstClr val="black"/>
                </a:solidFill>
                <a:latin typeface="Arial" pitchFamily="34" charset="0"/>
                <a:cs typeface="Angsana New" pitchFamily="18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06/03/62</a:t>
            </a:fld>
            <a:endParaRPr lang="en-US" sz="28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141002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  <p:hf hdr="0" ftr="0" dt="0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9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F21C6-1C68-4CA3-ABDD-550F45D0D9AB}" type="datetime1">
              <a:rPr lang="th-TH" sz="280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ngsana New" pitchFamily="18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06/03/62</a:t>
            </a:fld>
            <a:endParaRPr lang="th-TH" sz="2800">
              <a:solidFill>
                <a:prstClr val="black">
                  <a:tint val="75000"/>
                </a:prstClr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124200" y="635639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800">
              <a:solidFill>
                <a:prstClr val="black">
                  <a:tint val="75000"/>
                </a:prstClr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C4AB7-1BB9-49CE-8842-E2D8182EE8F3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913549"/>
      </p:ext>
    </p:extLst>
  </p:cSld>
  <p:clrMapOvr>
    <a:masterClrMapping/>
  </p:clrMapOvr>
  <p:transition spd="med" advClick="0" advTm="7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lang="en-US" dirty="0"/>
          </a:p>
        </p:txBody>
      </p:sp>
      <p:pic>
        <p:nvPicPr>
          <p:cNvPr id="15" name="Picture 94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862" y="6624981"/>
            <a:ext cx="180000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" name="Group 33"/>
          <p:cNvGrpSpPr/>
          <p:nvPr userDrawn="1"/>
        </p:nvGrpSpPr>
        <p:grpSpPr>
          <a:xfrm>
            <a:off x="3175" y="0"/>
            <a:ext cx="9153827" cy="900000"/>
            <a:chOff x="3175" y="0"/>
            <a:chExt cx="9153827" cy="900000"/>
          </a:xfrm>
        </p:grpSpPr>
        <p:sp>
          <p:nvSpPr>
            <p:cNvPr id="25" name="Rectangle 24"/>
            <p:cNvSpPr/>
            <p:nvPr userDrawn="1"/>
          </p:nvSpPr>
          <p:spPr>
            <a:xfrm>
              <a:off x="3175" y="0"/>
              <a:ext cx="9139919" cy="900000"/>
            </a:xfrm>
            <a:prstGeom prst="rect">
              <a:avLst/>
            </a:prstGeom>
            <a:gradFill>
              <a:gsLst>
                <a:gs pos="100000">
                  <a:schemeClr val="accent1">
                    <a:lumMod val="75000"/>
                  </a:schemeClr>
                </a:gs>
                <a:gs pos="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 w="3175">
              <a:noFill/>
            </a:ln>
            <a:effectLst>
              <a:outerShdw blurRad="38100" dist="12700" dir="5400000" algn="t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  <a:latin typeface="AngsanaUPC" panose="02020603050405020304" pitchFamily="18" charset="-34"/>
              </a:endParaRPr>
            </a:p>
          </p:txBody>
        </p:sp>
        <p:cxnSp>
          <p:nvCxnSpPr>
            <p:cNvPr id="26" name="Straight Connector 25"/>
            <p:cNvCxnSpPr/>
            <p:nvPr userDrawn="1"/>
          </p:nvCxnSpPr>
          <p:spPr>
            <a:xfrm>
              <a:off x="13002" y="757309"/>
              <a:ext cx="9144000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>
              <a:off x="13002" y="180742"/>
              <a:ext cx="9144000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892B0ED-4054-42B7-A893-2D57CE8DC8A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702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lang="en-US" dirty="0"/>
          </a:p>
        </p:txBody>
      </p:sp>
      <p:pic>
        <p:nvPicPr>
          <p:cNvPr id="15" name="Picture 94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862" y="6624981"/>
            <a:ext cx="180000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" name="Group 33"/>
          <p:cNvGrpSpPr/>
          <p:nvPr userDrawn="1"/>
        </p:nvGrpSpPr>
        <p:grpSpPr>
          <a:xfrm>
            <a:off x="3175" y="0"/>
            <a:ext cx="9153827" cy="900000"/>
            <a:chOff x="3175" y="0"/>
            <a:chExt cx="9153827" cy="900000"/>
          </a:xfrm>
        </p:grpSpPr>
        <p:sp>
          <p:nvSpPr>
            <p:cNvPr id="25" name="Rectangle 24"/>
            <p:cNvSpPr/>
            <p:nvPr userDrawn="1"/>
          </p:nvSpPr>
          <p:spPr>
            <a:xfrm>
              <a:off x="3175" y="0"/>
              <a:ext cx="9139919" cy="900000"/>
            </a:xfrm>
            <a:prstGeom prst="rect">
              <a:avLst/>
            </a:prstGeom>
            <a:gradFill>
              <a:gsLst>
                <a:gs pos="100000">
                  <a:schemeClr val="accent1">
                    <a:lumMod val="75000"/>
                  </a:schemeClr>
                </a:gs>
                <a:gs pos="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 w="3175">
              <a:noFill/>
            </a:ln>
            <a:effectLst>
              <a:outerShdw blurRad="38100" dist="12700" dir="5400000" algn="t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  <a:latin typeface="AngsanaUPC" panose="02020603050405020304" pitchFamily="18" charset="-34"/>
              </a:endParaRPr>
            </a:p>
          </p:txBody>
        </p:sp>
        <p:cxnSp>
          <p:nvCxnSpPr>
            <p:cNvPr id="26" name="Straight Connector 25"/>
            <p:cNvCxnSpPr/>
            <p:nvPr userDrawn="1"/>
          </p:nvCxnSpPr>
          <p:spPr>
            <a:xfrm>
              <a:off x="13002" y="757309"/>
              <a:ext cx="9144000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>
              <a:off x="13002" y="180742"/>
              <a:ext cx="9144000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892B0ED-4054-42B7-A893-2D57CE8DC8A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22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9207" y="4653136"/>
            <a:ext cx="430893" cy="3651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3C1F7-D47B-4012-83F3-FD61B531B77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ngsana New" pitchFamily="18" charset="-34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2057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9207" y="4653136"/>
            <a:ext cx="430893" cy="3651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3C1F7-D47B-4012-83F3-FD61B531B77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ngsana New" pitchFamily="18" charset="-34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99647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  <a:prstGeom prst="rect">
            <a:avLst/>
          </a:prstGeom>
        </p:spPr>
        <p:txBody>
          <a:bodyPr/>
          <a:lstStyle>
            <a:lvl1pPr algn="l">
              <a:defRPr sz="4600"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4214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E71BED-F3FF-43DA-967E-90D6373529F5}" type="datetime1">
              <a:rPr lang="en-US" sz="2800" b="1" smtClean="0">
                <a:solidFill>
                  <a:srgbClr val="D4D2D0">
                    <a:shade val="50000"/>
                  </a:srgbClr>
                </a:solidFill>
                <a:latin typeface="AngsanaUPC" pitchFamily="18" charset="-34"/>
                <a:cs typeface="AngsanaUPC" pitchFamily="18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3/6/2019</a:t>
            </a:fld>
            <a:endParaRPr lang="en-US" sz="2800" b="1">
              <a:solidFill>
                <a:srgbClr val="D4D2D0">
                  <a:shade val="50000"/>
                </a:srgbClr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3124200" y="642146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srgbClr val="D4D2D0">
                  <a:shade val="50000"/>
                </a:srgbClr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08A6D-2862-46C2-AECC-CA3549B676E0}" type="slidenum">
              <a:rPr lang="en-US" b="1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b="1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92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B58-30F5-4206-92B2-08578801700A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AA92-E916-4C63-94E0-A19008EDC06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014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B58-30F5-4206-92B2-08578801700A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AA92-E916-4C63-94E0-A19008EDC06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2B0ED-4054-42B7-A893-2D57CE8DC8A6}" type="slidenum">
              <a:rPr lang="th-TH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b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876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B58-30F5-4206-92B2-08578801700A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AA92-E916-4C63-94E0-A19008EDC06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832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B58-30F5-4206-92B2-08578801700A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AA92-E916-4C63-94E0-A19008EDC06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014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B58-30F5-4206-92B2-08578801700A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AA92-E916-4C63-94E0-A19008EDC06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775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B58-30F5-4206-92B2-08578801700A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AA92-E916-4C63-94E0-A19008EDC06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0911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B58-30F5-4206-92B2-08578801700A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AA92-E916-4C63-94E0-A19008EDC06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67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B58-30F5-4206-92B2-08578801700A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AA92-E916-4C63-94E0-A19008EDC06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5704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B58-30F5-4206-92B2-08578801700A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AA92-E916-4C63-94E0-A19008EDC06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622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B58-30F5-4206-92B2-08578801700A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AA92-E916-4C63-94E0-A19008EDC06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517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B58-30F5-4206-92B2-08578801700A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AA92-E916-4C63-94E0-A19008EDC06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0077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97" y="1606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7" y="1606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-12762" y="620688"/>
            <a:ext cx="9156762" cy="7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>
            <a:outerShdw blurRad="38100" dist="12700" dir="5400000" algn="t" rotWithShape="0">
              <a:prstClr val="black">
                <a:alpha val="35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pic>
        <p:nvPicPr>
          <p:cNvPr id="10" name="Picture 94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862" y="6624981"/>
            <a:ext cx="180000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137959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2B0ED-4054-42B7-A893-2D57CE8DC8A6}" type="slidenum">
              <a:rPr lang="th-TH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b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108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97" y="1606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7" y="1606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-12762" y="620688"/>
            <a:ext cx="7272000" cy="7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>
            <a:outerShdw blurRad="38100" dist="12700" dir="5400000" algn="t" rotWithShape="0">
              <a:prstClr val="black">
                <a:alpha val="35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pic>
        <p:nvPicPr>
          <p:cNvPr id="19" name="Picture 8" descr="http://antfightflood.kmutt.ac.th/images/kmutt_logo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2233" y="56499"/>
            <a:ext cx="1890159" cy="62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4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862" y="6624981"/>
            <a:ext cx="180000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9584466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33046" y="2130490"/>
            <a:ext cx="7174523" cy="1470025"/>
          </a:xfrm>
        </p:spPr>
        <p:txBody>
          <a:bodyPr/>
          <a:lstStyle>
            <a:lvl1pPr>
              <a:defRPr>
                <a:cs typeface="Angsana New" pitchFamily="18" charset="-34"/>
              </a:defRPr>
            </a:lvl1pPr>
          </a:lstStyle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66092" y="3886200"/>
            <a:ext cx="590843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5A591-DDA7-4E6F-BBD3-7E6ED6B10ED7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4931B-91B9-4205-8F0A-63463B4C1B94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230140"/>
      </p:ext>
    </p:extLst>
  </p:cSld>
  <p:clrMapOvr>
    <a:masterClrMapping/>
  </p:clrMapOvr>
  <p:transition spd="med" advClick="0" advTm="700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Angsana New" pitchFamily="18" charset="-34"/>
              </a:defRPr>
            </a:lvl1pPr>
          </a:lstStyle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77F9D-B490-4A37-A7D2-D729B121F24D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674EF-627A-44D5-BB6D-A49CAD4DF9E3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868708"/>
      </p:ext>
    </p:extLst>
  </p:cSld>
  <p:clrMapOvr>
    <a:masterClrMapping/>
  </p:clrMapOvr>
  <p:transition spd="med" advClick="0" advTm="700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66751" y="4406964"/>
            <a:ext cx="7174523" cy="1362075"/>
          </a:xfrm>
        </p:spPr>
        <p:txBody>
          <a:bodyPr anchor="t"/>
          <a:lstStyle>
            <a:lvl1pPr algn="l">
              <a:defRPr sz="4000" b="1" cap="all">
                <a:cs typeface="Angsana New" pitchFamily="18" charset="-34"/>
              </a:defRPr>
            </a:lvl1pPr>
          </a:lstStyle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66751" y="2906722"/>
            <a:ext cx="717452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E7441-BB42-4107-B6BB-5F526AEACD55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31664-4F52-45B4-AEB9-A7D7738826D7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327306"/>
      </p:ext>
    </p:extLst>
  </p:cSld>
  <p:clrMapOvr>
    <a:masterClrMapping/>
  </p:clrMapOvr>
  <p:transition spd="med" advClick="0" advTm="700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Angsana New" pitchFamily="18" charset="-34"/>
              </a:defRPr>
            </a:lvl1pPr>
          </a:lstStyle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22031" y="1600206"/>
            <a:ext cx="37279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290647" y="1600206"/>
            <a:ext cx="37279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3FCDE-8106-4E57-BFA5-1829AFB980BA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5DD02-C772-4B8E-BFEB-E8B5678C548B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50665"/>
      </p:ext>
    </p:extLst>
  </p:cSld>
  <p:clrMapOvr>
    <a:masterClrMapping/>
  </p:clrMapOvr>
  <p:transition spd="med" advClick="0" advTm="700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Angsana New" pitchFamily="18" charset="-34"/>
              </a:defRPr>
            </a:lvl1pPr>
          </a:lstStyle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22031" y="1535113"/>
            <a:ext cx="372940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22031" y="2174875"/>
            <a:ext cx="37294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287747" y="1535113"/>
            <a:ext cx="373086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287747" y="2174875"/>
            <a:ext cx="373086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073A9-B89A-467D-BBF8-4740DDDA3918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6C067-0D1C-4E78-89E6-8A5CEDD75FCD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665262"/>
      </p:ext>
    </p:extLst>
  </p:cSld>
  <p:clrMapOvr>
    <a:masterClrMapping/>
  </p:clrMapOvr>
  <p:transition spd="med" advClick="0" advTm="700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Angsana New" pitchFamily="18" charset="-34"/>
              </a:defRPr>
            </a:lvl1pPr>
          </a:lstStyle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F63EF-ED11-48BC-A04B-6BDBF15CA9FB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57E97-EE37-4368-ABA5-5823CB43023D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708657"/>
      </p:ext>
    </p:extLst>
  </p:cSld>
  <p:clrMapOvr>
    <a:masterClrMapping/>
  </p:clrMapOvr>
  <p:transition spd="med" advClick="0" advTm="700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F21C6-1C68-4CA3-ABDD-550F45D0D9AB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C4AB7-1BB9-49CE-8842-E2D8182EE8F3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899874"/>
      </p:ext>
    </p:extLst>
  </p:cSld>
  <p:clrMapOvr>
    <a:masterClrMapping/>
  </p:clrMapOvr>
  <p:transition spd="med" advClick="0" advTm="700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2032" y="273050"/>
            <a:ext cx="2776904" cy="1162050"/>
          </a:xfrm>
        </p:spPr>
        <p:txBody>
          <a:bodyPr anchor="b"/>
          <a:lstStyle>
            <a:lvl1pPr algn="l">
              <a:defRPr sz="2000" b="1">
                <a:cs typeface="Angsana New" pitchFamily="18" charset="-34"/>
              </a:defRPr>
            </a:lvl1pPr>
          </a:lstStyle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300047" y="273111"/>
            <a:ext cx="47185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22032" y="1435103"/>
            <a:ext cx="277690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C0DC4-22CF-4533-870A-40FF87CBBDB5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3F975-D810-4256-92F1-FF73F195C579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00319"/>
      </p:ext>
    </p:extLst>
  </p:cSld>
  <p:clrMapOvr>
    <a:masterClrMapping/>
  </p:clrMapOvr>
  <p:transition spd="med" advClick="0" advTm="700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54424" y="4800600"/>
            <a:ext cx="5064369" cy="566738"/>
          </a:xfrm>
        </p:spPr>
        <p:txBody>
          <a:bodyPr anchor="b"/>
          <a:lstStyle>
            <a:lvl1pPr algn="l">
              <a:defRPr sz="2000" b="1">
                <a:cs typeface="Angsana New" pitchFamily="18" charset="-34"/>
              </a:defRPr>
            </a:lvl1pPr>
          </a:lstStyle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654424" y="612775"/>
            <a:ext cx="5064369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54424" y="5367338"/>
            <a:ext cx="506436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6088D-1D88-404D-B1F8-B57D0AD293B3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4B76D-73EC-499A-BCEF-9A8B96611B04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117139"/>
      </p:ext>
    </p:extLst>
  </p:cSld>
  <p:clrMapOvr>
    <a:masterClrMapping/>
  </p:clrMapOvr>
  <p:transition spd="med" advClick="0" advTm="7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2B0ED-4054-42B7-A893-2D57CE8DC8A6}" type="slidenum">
              <a:rPr lang="th-TH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b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18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Angsana New" pitchFamily="18" charset="-34"/>
              </a:defRPr>
            </a:lvl1pPr>
          </a:lstStyle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BC54-6F32-481B-8BFC-4E33D1A62AD1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A796F-2DB9-442E-80FF-8F2CED18EA86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089501"/>
      </p:ext>
    </p:extLst>
  </p:cSld>
  <p:clrMapOvr>
    <a:masterClrMapping/>
  </p:clrMapOvr>
  <p:transition spd="med" advClick="0" advTm="700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119447" y="274697"/>
            <a:ext cx="1899138" cy="5851525"/>
          </a:xfrm>
        </p:spPr>
        <p:txBody>
          <a:bodyPr vert="eaVert"/>
          <a:lstStyle>
            <a:lvl1pPr>
              <a:defRPr>
                <a:cs typeface="Angsana New" pitchFamily="18" charset="-34"/>
              </a:defRPr>
            </a:lvl1pPr>
          </a:lstStyle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22031" y="274697"/>
            <a:ext cx="5556738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F5079-05B4-4943-8F3C-438DB0AB8D32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E0880-3429-4071-89FB-C2D5D2D15281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086212"/>
      </p:ext>
    </p:extLst>
  </p:cSld>
  <p:clrMapOvr>
    <a:masterClrMapping/>
  </p:clrMapOvr>
  <p:transition spd="med" advClick="0" advTm="700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5" name="สี่เหลี่ยมผืนผ้า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6" name="สี่เหลี่ยมผืนผ้า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7" name="สี่เหลี่ยมผืนผ้า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10" name="ตัวเชื่อมต่อตรง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>
              <a:solidFill>
                <a:prstClr val="black"/>
              </a:solidFill>
              <a:cs typeface="Angsana New" pitchFamily="18" charset="-34"/>
            </a:endParaRPr>
          </a:p>
        </p:txBody>
      </p:sp>
      <p:sp>
        <p:nvSpPr>
          <p:cNvPr id="11" name="ตัวเชื่อมต่อตรง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>
              <a:solidFill>
                <a:prstClr val="black"/>
              </a:solidFill>
              <a:cs typeface="Angsana New" pitchFamily="18" charset="-34"/>
            </a:endParaRPr>
          </a:p>
        </p:txBody>
      </p:sp>
      <p:sp>
        <p:nvSpPr>
          <p:cNvPr id="12" name="ตัวเชื่อมต่อตรง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>
              <a:solidFill>
                <a:prstClr val="black"/>
              </a:solidFill>
              <a:cs typeface="Angsana New" pitchFamily="18" charset="-34"/>
            </a:endParaRPr>
          </a:p>
        </p:txBody>
      </p:sp>
      <p:sp>
        <p:nvSpPr>
          <p:cNvPr id="13" name="ตัวเชื่อมต่อตรง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>
              <a:solidFill>
                <a:prstClr val="black"/>
              </a:solidFill>
              <a:cs typeface="Angsana New" pitchFamily="18" charset="-34"/>
            </a:endParaRPr>
          </a:p>
        </p:txBody>
      </p:sp>
      <p:sp>
        <p:nvSpPr>
          <p:cNvPr id="14" name="ตัวเชื่อมต่อตรง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>
              <a:solidFill>
                <a:prstClr val="black"/>
              </a:solidFill>
              <a:cs typeface="Angsana New" pitchFamily="18" charset="-34"/>
            </a:endParaRPr>
          </a:p>
        </p:txBody>
      </p:sp>
      <p:sp>
        <p:nvSpPr>
          <p:cNvPr id="15" name="ตัวเชื่อมต่อตรง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>
              <a:solidFill>
                <a:prstClr val="black"/>
              </a:solidFill>
              <a:cs typeface="Angsana New" pitchFamily="18" charset="-34"/>
            </a:endParaRPr>
          </a:p>
        </p:txBody>
      </p:sp>
      <p:sp>
        <p:nvSpPr>
          <p:cNvPr id="16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7" name="วงรี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8" name="วงรี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9" name="วงรี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0" name="วงรี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1" name="วงรี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22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6633D18B-8B37-4E6E-B7F2-103FAB8CBA10}" type="datetime1">
              <a:rPr lang="th-TH"/>
              <a:pPr>
                <a:defRPr/>
              </a:pPr>
              <a:t>06/03/62</a:t>
            </a:fld>
            <a:endParaRPr lang="th-TH"/>
          </a:p>
        </p:txBody>
      </p:sp>
      <p:sp>
        <p:nvSpPr>
          <p:cNvPr id="23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4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3540FF66-B31A-4270-8D37-BFC202191C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4006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5D07EBA3-0C0E-49C7-AB7A-4E08A3F87D56}" type="datetime1">
              <a:rPr lang="th-TH"/>
              <a:pPr>
                <a:defRPr/>
              </a:pPr>
              <a:t>06/03/62</a:t>
            </a:fld>
            <a:endParaRPr lang="th-TH"/>
          </a:p>
        </p:txBody>
      </p:sp>
      <p:sp>
        <p:nvSpPr>
          <p:cNvPr id="5" name="ตัวแทนหมายเลขภาพนิ่ง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77294B63-7111-4D43-9C76-31D39073997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ตัวแทนท้ายกระดา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24283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5" name="สี่เหลี่ยมผืนผ้า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6" name="สี่เหลี่ยมผืนผ้า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7" name="สี่เหลี่ยมผืนผ้า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8" name="ตัวเชื่อมต่อตรง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>
              <a:solidFill>
                <a:prstClr val="white"/>
              </a:solidFill>
              <a:cs typeface="Angsana New" pitchFamily="18" charset="-34"/>
            </a:endParaRPr>
          </a:p>
        </p:txBody>
      </p:sp>
      <p:sp>
        <p:nvSpPr>
          <p:cNvPr id="9" name="ตัวเชื่อมต่อตรง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>
              <a:solidFill>
                <a:prstClr val="white"/>
              </a:solidFill>
              <a:cs typeface="Angsana New" pitchFamily="18" charset="-34"/>
            </a:endParaRPr>
          </a:p>
        </p:txBody>
      </p:sp>
      <p:sp>
        <p:nvSpPr>
          <p:cNvPr id="10" name="ตัวเชื่อมต่อตรง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>
              <a:solidFill>
                <a:prstClr val="white"/>
              </a:solidFill>
              <a:cs typeface="Angsana New" pitchFamily="18" charset="-34"/>
            </a:endParaRPr>
          </a:p>
        </p:txBody>
      </p:sp>
      <p:sp>
        <p:nvSpPr>
          <p:cNvPr id="11" name="ตัวเชื่อมต่อตรง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>
              <a:solidFill>
                <a:prstClr val="white"/>
              </a:solidFill>
              <a:cs typeface="Angsana New" pitchFamily="18" charset="-34"/>
            </a:endParaRPr>
          </a:p>
        </p:txBody>
      </p:sp>
      <p:sp>
        <p:nvSpPr>
          <p:cNvPr id="12" name="ตัวเชื่อมต่อตรง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>
              <a:solidFill>
                <a:prstClr val="white"/>
              </a:solidFill>
              <a:cs typeface="Angsana New" pitchFamily="18" charset="-34"/>
            </a:endParaRPr>
          </a:p>
        </p:txBody>
      </p:sp>
      <p:sp>
        <p:nvSpPr>
          <p:cNvPr id="13" name="สี่เหลี่ยมผืนผ้า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4" name="วงรี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5" name="วงรี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6" name="วงรี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7" name="วงรี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8" name="วงรี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9" name="ตัวเชื่อมต่อตรง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>
              <a:solidFill>
                <a:prstClr val="white"/>
              </a:solidFill>
              <a:cs typeface="Angsana New" pitchFamily="18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0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39D"/>
                </a:solidFill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EBFB9CE2-12E7-4B77-88B2-A784B1A7FE29}" type="datetime1">
              <a:rPr lang="th-TH"/>
              <a:pPr>
                <a:defRPr/>
              </a:pPr>
              <a:t>06/03/62</a:t>
            </a:fld>
            <a:endParaRPr lang="th-TH"/>
          </a:p>
        </p:txBody>
      </p:sp>
      <p:sp>
        <p:nvSpPr>
          <p:cNvPr id="21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39D"/>
                </a:solidFill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2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92C2FDC3-DD30-45BF-8412-63BB37225E5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7049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9F01963E-1E24-4159-8A33-7A52532EFBE6}" type="datetime1">
              <a:rPr lang="th-TH"/>
              <a:pPr>
                <a:defRPr/>
              </a:pPr>
              <a:t>06/03/62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0A2B428E-0EA2-4DDC-AB56-048E184615D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41917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B7BE2E62-9FE0-4143-B5D5-C56F71DE8998}" type="datetime1">
              <a:rPr lang="th-TH"/>
              <a:pPr>
                <a:defRPr/>
              </a:pPr>
              <a:t>06/03/62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30DE553C-6618-447D-8AB9-8261036AA8D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77758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7641B705-43E1-4877-8F78-87330531B95A}" type="datetime1">
              <a:rPr lang="th-TH"/>
              <a:pPr>
                <a:defRPr/>
              </a:pPr>
              <a:t>06/03/62</a:t>
            </a:fld>
            <a:endParaRPr lang="th-TH"/>
          </a:p>
        </p:txBody>
      </p:sp>
      <p:sp>
        <p:nvSpPr>
          <p:cNvPr id="4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A46347CD-BE05-435D-BA59-432C2714A5D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5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90462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5A61FC22-7CB6-4D58-BA4F-D214820C4481}" type="datetime1">
              <a:rPr lang="th-TH"/>
              <a:pPr>
                <a:defRPr/>
              </a:pPr>
              <a:t>06/03/62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7C97EAA3-B54C-48A7-9482-776711B0AF9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55397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>
              <a:solidFill>
                <a:prstClr val="black"/>
              </a:solidFill>
              <a:cs typeface="Angsana New" pitchFamily="18" charset="-34"/>
            </a:endParaRPr>
          </a:p>
        </p:txBody>
      </p:sp>
      <p:sp>
        <p:nvSpPr>
          <p:cNvPr id="6" name="ตัวเชื่อมต่อตรง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>
              <a:solidFill>
                <a:prstClr val="black"/>
              </a:solidFill>
              <a:cs typeface="Angsana New" pitchFamily="18" charset="-34"/>
            </a:endParaRPr>
          </a:p>
        </p:txBody>
      </p:sp>
      <p:sp>
        <p:nvSpPr>
          <p:cNvPr id="7" name="ตัวเชื่อมต่อตรง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ตัวเชื่อมต่อตรง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สี่เหลี่ยมผืนผ้า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10" name="ตัวเชื่อมต่อตรง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วงรี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2" name="ตัวแทนวันที่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20E0ED61-7792-4F3B-998D-790AED3FA6C9}" type="datetime1">
              <a:rPr lang="th-TH"/>
              <a:pPr>
                <a:defRPr/>
              </a:pPr>
              <a:t>06/03/62</a:t>
            </a:fld>
            <a:endParaRPr lang="th-TH"/>
          </a:p>
        </p:txBody>
      </p:sp>
      <p:sp>
        <p:nvSpPr>
          <p:cNvPr id="13" name="ตัวแทนหมายเลขภาพนิ่ง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8473923F-83FF-41B5-BE7A-A8C2236EB4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4" name="ตัวแทนท้ายกระดา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1446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2B0ED-4054-42B7-A893-2D57CE8DC8A6}" type="slidenum">
              <a:rPr lang="th-TH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b="1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755575" y="296863"/>
            <a:ext cx="1" cy="558543"/>
          </a:xfrm>
          <a:prstGeom prst="line">
            <a:avLst/>
          </a:prstGeom>
          <a:ln w="19050">
            <a:solidFill>
              <a:srgbClr val="FF46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400" b="1" dirty="0">
              <a:solidFill>
                <a:prstClr val="black"/>
              </a:solidFill>
              <a:latin typeface="AngsanaUPC" panose="02020603050405020304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915400" cy="990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400" b="1" dirty="0">
              <a:solidFill>
                <a:prstClr val="black"/>
              </a:solidFill>
              <a:latin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74965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>
              <a:solidFill>
                <a:prstClr val="black"/>
              </a:solidFill>
              <a:cs typeface="Angsana New" pitchFamily="18" charset="-34"/>
            </a:endParaRPr>
          </a:p>
        </p:txBody>
      </p:sp>
      <p:sp>
        <p:nvSpPr>
          <p:cNvPr id="6" name="วงรี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7" name="ตัวเชื่อมต่อตรง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9" name="ตัวเชื่อมต่อตรง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ตัวเชื่อมต่อตรง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>
              <a:solidFill>
                <a:prstClr val="black"/>
              </a:solidFill>
              <a:cs typeface="Angsana New" pitchFamily="18" charset="-34"/>
            </a:endParaRPr>
          </a:p>
        </p:txBody>
      </p:sp>
      <p:sp>
        <p:nvSpPr>
          <p:cNvPr id="11" name="ตัวเชื่อมต่อตรง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2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5E3CE7E7-8D26-46E0-817A-CD6D33987D43}" type="datetime1">
              <a:rPr lang="th-TH"/>
              <a:pPr>
                <a:defRPr/>
              </a:pPr>
              <a:t>06/03/62</a:t>
            </a:fld>
            <a:endParaRPr lang="th-TH"/>
          </a:p>
        </p:txBody>
      </p:sp>
      <p:sp>
        <p:nvSpPr>
          <p:cNvPr id="13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A2259368-1E9C-4183-81CA-082575C1B10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4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1481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FCAF01DA-CBC6-4EBB-AB70-FFC95C0A5EEF}" type="datetime1">
              <a:rPr lang="th-TH"/>
              <a:pPr>
                <a:defRPr/>
              </a:pPr>
              <a:t>06/03/62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DA4858A1-F904-461C-856F-85CF2ED290C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56114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1676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5B5A6645-BD5B-49B1-B2A6-93D894341277}" type="datetime1">
              <a:rPr lang="th-TH"/>
              <a:pPr>
                <a:defRPr/>
              </a:pPr>
              <a:t>06/03/62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7AB4629B-C509-4955-9434-0EB159CAEA3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3686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4B2BDEB3-6B72-4578-8B17-1DE5E52B85E0}" type="datetime1">
              <a:rPr lang="th-TH"/>
              <a:pPr>
                <a:defRPr/>
              </a:pPr>
              <a:t>06/03/62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666AAC65-6E77-4B03-B1C1-D549869E8C7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17807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57780889"/>
      </p:ext>
    </p:extLst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399" y="6239849"/>
            <a:ext cx="8251825" cy="437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90085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47413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8423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1538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755575" y="296863"/>
            <a:ext cx="1" cy="558543"/>
          </a:xfrm>
          <a:prstGeom prst="line">
            <a:avLst/>
          </a:prstGeom>
          <a:ln w="19050">
            <a:solidFill>
              <a:srgbClr val="FF46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40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915400" cy="990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47140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2B0ED-4054-42B7-A893-2D57CE8DC8A6}" type="slidenum">
              <a:rPr lang="th-TH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400" b="1" dirty="0">
              <a:solidFill>
                <a:prstClr val="black"/>
              </a:solidFill>
              <a:latin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4609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83A46-A5C8-4ADC-A7FC-C178C7711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722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84799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8687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99888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861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BD92BF-F03A-4A0A-A7B9-61662E8E3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25332B7-E96F-40AF-987A-21A9BD140C81}" type="datetime1">
              <a:rPr lang="th-TH" smtClean="0">
                <a:solidFill>
                  <a:prstClr val="black"/>
                </a:solidFill>
              </a:rPr>
              <a:pPr>
                <a:defRPr/>
              </a:pPr>
              <a:t>06/03/62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84E0ED-4589-4656-82CE-1A4A4ADEE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40859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76040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85863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2685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99834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2B0ED-4054-42B7-A893-2D57CE8DC8A6}" type="slidenum">
              <a:rPr lang="th-TH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400" b="1" dirty="0">
              <a:solidFill>
                <a:prstClr val="black"/>
              </a:solidFill>
              <a:latin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4778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40405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255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08416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06285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13571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8099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74770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1703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lang="en-US" dirty="0"/>
          </a:p>
        </p:txBody>
      </p:sp>
      <p:pic>
        <p:nvPicPr>
          <p:cNvPr id="15" name="Picture 9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862" y="6624981"/>
            <a:ext cx="180000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3175" y="0"/>
            <a:ext cx="9153827" cy="900000"/>
            <a:chOff x="3175" y="0"/>
            <a:chExt cx="9153827" cy="900000"/>
          </a:xfrm>
        </p:grpSpPr>
        <p:sp>
          <p:nvSpPr>
            <p:cNvPr id="25" name="Rectangle 24"/>
            <p:cNvSpPr/>
            <p:nvPr userDrawn="1"/>
          </p:nvSpPr>
          <p:spPr>
            <a:xfrm>
              <a:off x="3175" y="0"/>
              <a:ext cx="9139919" cy="900000"/>
            </a:xfrm>
            <a:prstGeom prst="rect">
              <a:avLst/>
            </a:prstGeom>
            <a:gradFill>
              <a:gsLst>
                <a:gs pos="100000">
                  <a:schemeClr val="accent1">
                    <a:lumMod val="75000"/>
                  </a:schemeClr>
                </a:gs>
                <a:gs pos="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 w="3175">
              <a:noFill/>
            </a:ln>
            <a:effectLst>
              <a:outerShdw blurRad="38100" dist="12700" dir="5400000" algn="t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26" name="Straight Connector 25"/>
            <p:cNvCxnSpPr/>
            <p:nvPr userDrawn="1"/>
          </p:nvCxnSpPr>
          <p:spPr>
            <a:xfrm>
              <a:off x="13002" y="757309"/>
              <a:ext cx="9144000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>
              <a:off x="13002" y="180742"/>
              <a:ext cx="9144000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20500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lang="en-US" dirty="0"/>
          </a:p>
        </p:txBody>
      </p:sp>
      <p:pic>
        <p:nvPicPr>
          <p:cNvPr id="15" name="Picture 9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862" y="6624981"/>
            <a:ext cx="180000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3175" y="0"/>
            <a:ext cx="9153827" cy="900000"/>
            <a:chOff x="3175" y="0"/>
            <a:chExt cx="9153827" cy="900000"/>
          </a:xfrm>
        </p:grpSpPr>
        <p:sp>
          <p:nvSpPr>
            <p:cNvPr id="25" name="Rectangle 24"/>
            <p:cNvSpPr/>
            <p:nvPr userDrawn="1"/>
          </p:nvSpPr>
          <p:spPr>
            <a:xfrm>
              <a:off x="3175" y="0"/>
              <a:ext cx="9139919" cy="900000"/>
            </a:xfrm>
            <a:prstGeom prst="rect">
              <a:avLst/>
            </a:prstGeom>
            <a:gradFill>
              <a:gsLst>
                <a:gs pos="100000">
                  <a:schemeClr val="accent1">
                    <a:lumMod val="75000"/>
                  </a:schemeClr>
                </a:gs>
                <a:gs pos="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 w="3175">
              <a:noFill/>
            </a:ln>
            <a:effectLst>
              <a:outerShdw blurRad="38100" dist="12700" dir="5400000" algn="t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26" name="Straight Connector 25"/>
            <p:cNvCxnSpPr/>
            <p:nvPr userDrawn="1"/>
          </p:nvCxnSpPr>
          <p:spPr>
            <a:xfrm>
              <a:off x="13002" y="757309"/>
              <a:ext cx="9144000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>
              <a:off x="13002" y="180742"/>
              <a:ext cx="9144000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6694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2B0ED-4054-42B7-A893-2D57CE8DC8A6}" type="slidenum">
              <a:rPr lang="th-TH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400" b="1" dirty="0">
              <a:solidFill>
                <a:prstClr val="black"/>
              </a:solidFill>
              <a:latin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1147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9207" y="4653136"/>
            <a:ext cx="430893" cy="3651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31312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9207" y="4653136"/>
            <a:ext cx="430893" cy="3651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5798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82192-A92C-4130-93DB-F9A96142D26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844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6347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897326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71740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73508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34617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239233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57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2B0ED-4054-42B7-A893-2D57CE8DC8A6}" type="slidenum">
              <a:rPr lang="th-TH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400" b="1" dirty="0">
              <a:solidFill>
                <a:prstClr val="black"/>
              </a:solidFill>
              <a:latin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36040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332B7-E96F-40AF-987A-21A9BD140C81}" type="datetime1">
              <a:rPr lang="th-TH" smtClean="0">
                <a:solidFill>
                  <a:prstClr val="black"/>
                </a:solidFill>
              </a:rPr>
              <a:pPr>
                <a:defRPr/>
              </a:pPr>
              <a:t>06/03/62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76226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  <p:hf hdr="0" ftr="0" dt="0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9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F21C6-1C68-4CA3-ABDD-550F45D0D9AB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124200" y="635639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C4AB7-1BB9-49CE-8842-E2D8182EE8F3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867676"/>
      </p:ext>
    </p:extLst>
  </p:cSld>
  <p:clrMapOvr>
    <a:masterClrMapping/>
  </p:clrMapOvr>
  <p:transition spd="med" advClick="0" advTm="700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399" y="6239849"/>
            <a:ext cx="8251825" cy="437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0880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04668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06671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69303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755575" y="296863"/>
            <a:ext cx="1" cy="558543"/>
          </a:xfrm>
          <a:prstGeom prst="line">
            <a:avLst/>
          </a:prstGeom>
          <a:ln w="19050">
            <a:solidFill>
              <a:srgbClr val="FF46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240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915400" cy="990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87127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83A46-A5C8-4ADC-A7FC-C178C7711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993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3144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74502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26" Type="http://schemas.openxmlformats.org/officeDocument/2006/relationships/slideLayout" Target="../slideLayouts/slideLayout80.xml"/><Relationship Id="rId3" Type="http://schemas.openxmlformats.org/officeDocument/2006/relationships/slideLayout" Target="../slideLayouts/slideLayout57.xml"/><Relationship Id="rId21" Type="http://schemas.openxmlformats.org/officeDocument/2006/relationships/slideLayout" Target="../slideLayouts/slideLayout75.xml"/><Relationship Id="rId34" Type="http://schemas.openxmlformats.org/officeDocument/2006/relationships/slideLayout" Target="../slideLayouts/slideLayout88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5" Type="http://schemas.openxmlformats.org/officeDocument/2006/relationships/slideLayout" Target="../slideLayouts/slideLayout79.xml"/><Relationship Id="rId33" Type="http://schemas.openxmlformats.org/officeDocument/2006/relationships/slideLayout" Target="../slideLayouts/slideLayout87.xml"/><Relationship Id="rId38" Type="http://schemas.openxmlformats.org/officeDocument/2006/relationships/theme" Target="../theme/theme5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29" Type="http://schemas.openxmlformats.org/officeDocument/2006/relationships/slideLayout" Target="../slideLayouts/slideLayout83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24" Type="http://schemas.openxmlformats.org/officeDocument/2006/relationships/slideLayout" Target="../slideLayouts/slideLayout78.xml"/><Relationship Id="rId32" Type="http://schemas.openxmlformats.org/officeDocument/2006/relationships/slideLayout" Target="../slideLayouts/slideLayout86.xml"/><Relationship Id="rId37" Type="http://schemas.openxmlformats.org/officeDocument/2006/relationships/slideLayout" Target="../slideLayouts/slideLayout91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23" Type="http://schemas.openxmlformats.org/officeDocument/2006/relationships/slideLayout" Target="../slideLayouts/slideLayout77.xml"/><Relationship Id="rId28" Type="http://schemas.openxmlformats.org/officeDocument/2006/relationships/slideLayout" Target="../slideLayouts/slideLayout82.xml"/><Relationship Id="rId36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31" Type="http://schemas.openxmlformats.org/officeDocument/2006/relationships/slideLayout" Target="../slideLayouts/slideLayout85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slideLayout" Target="../slideLayouts/slideLayout76.xml"/><Relationship Id="rId27" Type="http://schemas.openxmlformats.org/officeDocument/2006/relationships/slideLayout" Target="../slideLayouts/slideLayout81.xml"/><Relationship Id="rId30" Type="http://schemas.openxmlformats.org/officeDocument/2006/relationships/slideLayout" Target="../slideLayouts/slideLayout84.xml"/><Relationship Id="rId35" Type="http://schemas.openxmlformats.org/officeDocument/2006/relationships/slideLayout" Target="../slideLayouts/slideLayout8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18" Type="http://schemas.openxmlformats.org/officeDocument/2006/relationships/slideLayout" Target="../slideLayouts/slideLayout109.xml"/><Relationship Id="rId26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94.xml"/><Relationship Id="rId21" Type="http://schemas.openxmlformats.org/officeDocument/2006/relationships/slideLayout" Target="../slideLayouts/slideLayout112.xml"/><Relationship Id="rId34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17" Type="http://schemas.openxmlformats.org/officeDocument/2006/relationships/slideLayout" Target="../slideLayouts/slideLayout108.xml"/><Relationship Id="rId25" Type="http://schemas.openxmlformats.org/officeDocument/2006/relationships/slideLayout" Target="../slideLayouts/slideLayout116.xml"/><Relationship Id="rId33" Type="http://schemas.openxmlformats.org/officeDocument/2006/relationships/slideLayout" Target="../slideLayouts/slideLayout124.xml"/><Relationship Id="rId38" Type="http://schemas.openxmlformats.org/officeDocument/2006/relationships/theme" Target="../theme/theme6.xml"/><Relationship Id="rId2" Type="http://schemas.openxmlformats.org/officeDocument/2006/relationships/slideLayout" Target="../slideLayouts/slideLayout93.xml"/><Relationship Id="rId16" Type="http://schemas.openxmlformats.org/officeDocument/2006/relationships/slideLayout" Target="../slideLayouts/slideLayout107.xml"/><Relationship Id="rId20" Type="http://schemas.openxmlformats.org/officeDocument/2006/relationships/slideLayout" Target="../slideLayouts/slideLayout111.xml"/><Relationship Id="rId29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24" Type="http://schemas.openxmlformats.org/officeDocument/2006/relationships/slideLayout" Target="../slideLayouts/slideLayout115.xml"/><Relationship Id="rId32" Type="http://schemas.openxmlformats.org/officeDocument/2006/relationships/slideLayout" Target="../slideLayouts/slideLayout123.xml"/><Relationship Id="rId37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96.xml"/><Relationship Id="rId15" Type="http://schemas.openxmlformats.org/officeDocument/2006/relationships/slideLayout" Target="../slideLayouts/slideLayout106.xml"/><Relationship Id="rId23" Type="http://schemas.openxmlformats.org/officeDocument/2006/relationships/slideLayout" Target="../slideLayouts/slideLayout114.xml"/><Relationship Id="rId28" Type="http://schemas.openxmlformats.org/officeDocument/2006/relationships/slideLayout" Target="../slideLayouts/slideLayout119.xml"/><Relationship Id="rId36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1.xml"/><Relationship Id="rId19" Type="http://schemas.openxmlformats.org/officeDocument/2006/relationships/slideLayout" Target="../slideLayouts/slideLayout110.xml"/><Relationship Id="rId31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slideLayout" Target="../slideLayouts/slideLayout105.xml"/><Relationship Id="rId22" Type="http://schemas.openxmlformats.org/officeDocument/2006/relationships/slideLayout" Target="../slideLayouts/slideLayout113.xml"/><Relationship Id="rId27" Type="http://schemas.openxmlformats.org/officeDocument/2006/relationships/slideLayout" Target="../slideLayouts/slideLayout118.xml"/><Relationship Id="rId30" Type="http://schemas.openxmlformats.org/officeDocument/2006/relationships/slideLayout" Target="../slideLayouts/slideLayout121.xml"/><Relationship Id="rId35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>
              <a:defRPr/>
            </a:pPr>
            <a:fld id="{8892B0ED-4054-42B7-A893-2D57CE8DC8A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35454" y="0"/>
            <a:ext cx="107504" cy="3789040"/>
          </a:xfrm>
          <a:prstGeom prst="rect">
            <a:avLst/>
          </a:prstGeom>
          <a:solidFill>
            <a:srgbClr val="FF46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800" dirty="0">
                <a:solidFill>
                  <a:prstClr val="white"/>
                </a:solidFill>
                <a:latin typeface="AngsanaUPC" panose="02020603050405020304" pitchFamily="18" charset="-34"/>
              </a:rPr>
              <a:t> </a:t>
            </a:r>
            <a:endParaRPr lang="th-TH" sz="2800" dirty="0">
              <a:solidFill>
                <a:prstClr val="white"/>
              </a:solidFill>
              <a:latin typeface="AngsanaUPC" panose="02020603050405020304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35454" y="3789040"/>
            <a:ext cx="107504" cy="432048"/>
          </a:xfrm>
          <a:prstGeom prst="rect">
            <a:avLst/>
          </a:prstGeom>
          <a:solidFill>
            <a:srgbClr val="F9C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800" dirty="0">
                <a:solidFill>
                  <a:prstClr val="white"/>
                </a:solidFill>
                <a:latin typeface="AngsanaUPC" panose="02020603050405020304" pitchFamily="18" charset="-34"/>
              </a:rPr>
              <a:t> </a:t>
            </a:r>
            <a:endParaRPr lang="th-TH" sz="2800" dirty="0">
              <a:solidFill>
                <a:prstClr val="white"/>
              </a:solidFill>
              <a:latin typeface="AngsanaUPC" panose="02020603050405020304" pitchFamily="18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5454" y="4221088"/>
            <a:ext cx="107504" cy="432048"/>
          </a:xfrm>
          <a:prstGeom prst="rect">
            <a:avLst/>
          </a:prstGeom>
          <a:solidFill>
            <a:srgbClr val="726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800" dirty="0">
                <a:solidFill>
                  <a:prstClr val="white"/>
                </a:solidFill>
                <a:latin typeface="AngsanaUPC" panose="02020603050405020304" pitchFamily="18" charset="-34"/>
              </a:rPr>
              <a:t> </a:t>
            </a:r>
            <a:endParaRPr lang="th-TH" sz="2800" dirty="0">
              <a:solidFill>
                <a:prstClr val="white"/>
              </a:solidFill>
              <a:latin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8194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6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187">
          <p15:clr>
            <a:srgbClr val="F26B43"/>
          </p15:clr>
        </p15:guide>
        <p15:guide id="4" orient="horz" pos="390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CB58-30F5-4206-92B2-08578801700A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AA92-E916-4C63-94E0-A19008EDC06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76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แทน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dirty="0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แทน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4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2ADA6A-A23F-482F-85DB-4368DBC4B81E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41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4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843F73-4FC1-4D1A-B340-0400BC4A7E79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17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spd="med" advClick="0" advTm="700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ngsana New" pitchFamily="18" charset="-34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>
              <a:solidFill>
                <a:prstClr val="black"/>
              </a:solidFill>
              <a:cs typeface="Angsana New" pitchFamily="18" charset="-34"/>
            </a:endParaRPr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220" name="ตัวแทนข้อความ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en-US" smtClean="0"/>
              <a:t>ระดับที่สอง</a:t>
            </a:r>
          </a:p>
          <a:p>
            <a:pPr lvl="2"/>
            <a:r>
              <a:rPr lang="th-TH" altLang="en-US" smtClean="0"/>
              <a:t>ระดับที่สาม</a:t>
            </a:r>
          </a:p>
          <a:p>
            <a:pPr lvl="3"/>
            <a:r>
              <a:rPr lang="th-TH" altLang="en-US" smtClean="0"/>
              <a:t>ระดับที่สี่</a:t>
            </a:r>
          </a:p>
          <a:p>
            <a:pPr lvl="4"/>
            <a:r>
              <a:rPr lang="th-TH" altLang="en-US" smtClean="0"/>
              <a:t>ระดับที่ห้า</a:t>
            </a:r>
            <a:endParaRPr lang="en-US" altLang="en-US" smtClean="0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Century Schoolbook"/>
                <a:cs typeface="KodchiangUPC"/>
              </a:defRPr>
            </a:lvl1pPr>
          </a:lstStyle>
          <a:p>
            <a:pPr>
              <a:defRPr/>
            </a:pPr>
            <a:fld id="{39EF4718-7A87-4C5C-8E85-4FF775466E64}" type="datetime1">
              <a:rPr lang="th-TH"/>
              <a:pPr>
                <a:defRPr/>
              </a:pPr>
              <a:t>06/03/62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Century Schoolbook"/>
                <a:cs typeface="KodchiangUPC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>
              <a:solidFill>
                <a:prstClr val="black"/>
              </a:solidFill>
              <a:cs typeface="Angsana New" pitchFamily="18" charset="-34"/>
            </a:endParaRPr>
          </a:p>
        </p:txBody>
      </p:sp>
      <p:sp>
        <p:nvSpPr>
          <p:cNvPr id="9224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9226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Century Schoolbook"/>
                <a:cs typeface="KodchiangUPC"/>
              </a:defRPr>
            </a:lvl1pPr>
          </a:lstStyle>
          <a:p>
            <a:pPr>
              <a:defRPr/>
            </a:pPr>
            <a:fld id="{C80FBA50-C265-4E5A-82A0-CE88B9BEC8B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437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35454" y="0"/>
            <a:ext cx="107504" cy="3789040"/>
          </a:xfrm>
          <a:prstGeom prst="rect">
            <a:avLst/>
          </a:prstGeom>
          <a:solidFill>
            <a:srgbClr val="FF46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35454" y="3789040"/>
            <a:ext cx="107504" cy="432048"/>
          </a:xfrm>
          <a:prstGeom prst="rect">
            <a:avLst/>
          </a:prstGeom>
          <a:solidFill>
            <a:srgbClr val="F9C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5454" y="4221088"/>
            <a:ext cx="107504" cy="432048"/>
          </a:xfrm>
          <a:prstGeom prst="rect">
            <a:avLst/>
          </a:prstGeom>
          <a:solidFill>
            <a:srgbClr val="726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</a:t>
            </a:r>
            <a:endParaRPr lang="th-TH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5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  <p:sldLayoutId id="2147483736" r:id="rId18"/>
    <p:sldLayoutId id="2147483737" r:id="rId19"/>
    <p:sldLayoutId id="2147483738" r:id="rId20"/>
    <p:sldLayoutId id="2147483739" r:id="rId21"/>
    <p:sldLayoutId id="2147483740" r:id="rId22"/>
    <p:sldLayoutId id="2147483741" r:id="rId23"/>
    <p:sldLayoutId id="2147483742" r:id="rId24"/>
    <p:sldLayoutId id="2147483743" r:id="rId25"/>
    <p:sldLayoutId id="2147483744" r:id="rId26"/>
    <p:sldLayoutId id="2147483745" r:id="rId27"/>
    <p:sldLayoutId id="2147483746" r:id="rId28"/>
    <p:sldLayoutId id="2147483747" r:id="rId29"/>
    <p:sldLayoutId id="2147483748" r:id="rId30"/>
    <p:sldLayoutId id="2147483749" r:id="rId31"/>
    <p:sldLayoutId id="2147483750" r:id="rId32"/>
    <p:sldLayoutId id="2147483751" r:id="rId33"/>
    <p:sldLayoutId id="2147483752" r:id="rId34"/>
    <p:sldLayoutId id="2147483753" r:id="rId35"/>
    <p:sldLayoutId id="2147483754" r:id="rId36"/>
    <p:sldLayoutId id="2147483755" r:id="rId3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6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187">
          <p15:clr>
            <a:srgbClr val="F26B43"/>
          </p15:clr>
        </p15:guide>
        <p15:guide id="4" orient="horz" pos="3906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7337" y="4581128"/>
            <a:ext cx="430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A99F2A-1CA3-4175-8486-CAD88CF786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35454" y="0"/>
            <a:ext cx="107504" cy="3789040"/>
          </a:xfrm>
          <a:prstGeom prst="rect">
            <a:avLst/>
          </a:prstGeom>
          <a:solidFill>
            <a:srgbClr val="FF46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white"/>
                </a:solidFill>
              </a:rPr>
              <a:t> </a:t>
            </a:r>
            <a:endParaRPr lang="th-TH" sz="2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35454" y="3789040"/>
            <a:ext cx="107504" cy="432048"/>
          </a:xfrm>
          <a:prstGeom prst="rect">
            <a:avLst/>
          </a:prstGeom>
          <a:solidFill>
            <a:srgbClr val="F9C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white"/>
                </a:solidFill>
              </a:rPr>
              <a:t> </a:t>
            </a:r>
            <a:endParaRPr lang="th-TH" sz="2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5454" y="4221088"/>
            <a:ext cx="107504" cy="432048"/>
          </a:xfrm>
          <a:prstGeom prst="rect">
            <a:avLst/>
          </a:prstGeom>
          <a:solidFill>
            <a:srgbClr val="726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white"/>
                </a:solidFill>
              </a:rPr>
              <a:t> </a:t>
            </a:r>
            <a:endParaRPr lang="th-TH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59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  <p:sldLayoutId id="2147483775" r:id="rId19"/>
    <p:sldLayoutId id="2147483776" r:id="rId20"/>
    <p:sldLayoutId id="2147483777" r:id="rId21"/>
    <p:sldLayoutId id="2147483778" r:id="rId22"/>
    <p:sldLayoutId id="2147483779" r:id="rId23"/>
    <p:sldLayoutId id="2147483780" r:id="rId24"/>
    <p:sldLayoutId id="2147483781" r:id="rId25"/>
    <p:sldLayoutId id="2147483782" r:id="rId26"/>
    <p:sldLayoutId id="2147483783" r:id="rId27"/>
    <p:sldLayoutId id="2147483784" r:id="rId28"/>
    <p:sldLayoutId id="2147483785" r:id="rId29"/>
    <p:sldLayoutId id="2147483786" r:id="rId30"/>
    <p:sldLayoutId id="2147483787" r:id="rId31"/>
    <p:sldLayoutId id="2147483788" r:id="rId32"/>
    <p:sldLayoutId id="2147483789" r:id="rId33"/>
    <p:sldLayoutId id="2147483790" r:id="rId34"/>
    <p:sldLayoutId id="2147483791" r:id="rId35"/>
    <p:sldLayoutId id="2147483792" r:id="rId36"/>
    <p:sldLayoutId id="2147483793" r:id="rId3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6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187">
          <p15:clr>
            <a:srgbClr val="F26B43"/>
          </p15:clr>
        </p15:guide>
        <p15:guide id="4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C4AB7-1BB9-49CE-8842-E2D8182EE8F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533400" y="2362200"/>
            <a:ext cx="8001000" cy="3729820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h-TH" sz="4400" b="1" dirty="0" smtClean="0">
                <a:solidFill>
                  <a:schemeClr val="tx1"/>
                </a:solidFill>
                <a:cs typeface="Angsana New"/>
              </a:rPr>
              <a:t>เป็นองค์กรชั้นนำที่มีการบริหารจัดการสวัสดิการที่มีประสิทธิภาพและยั่งยืน อย่างโปร่งใสด้วยหลักธรรมาภิบาล โดยยึดถือกำลังพลและครอบครัวเป็นศูนย์กลาง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cs typeface="Angsana New"/>
            </a:endParaRPr>
          </a:p>
        </p:txBody>
      </p:sp>
      <p:pic>
        <p:nvPicPr>
          <p:cNvPr id="10" name="Picture 3" descr="\\psf\Home\Downloads\ภาพประกอบ slide\Vis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0596"/>
            <a:ext cx="4114800" cy="171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67830" y="1828800"/>
            <a:ext cx="36567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การสวัสดิการกองทัพเรือ </a:t>
            </a:r>
            <a:endParaRPr lang="en-US" sz="4000" b="1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71" y="132503"/>
            <a:ext cx="1076749" cy="215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4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รูปภาพ 6" descr="eart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461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SWOT Analysis</a:t>
            </a:r>
            <a:endParaRPr lang="th-TH" altLang="en-US" sz="2400" b="1" u="sng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2051050" y="40052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33897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177882"/>
              </p:ext>
            </p:extLst>
          </p:nvPr>
        </p:nvGraphicFramePr>
        <p:xfrm>
          <a:off x="0" y="503238"/>
          <a:ext cx="9144000" cy="6845664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246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H Niramit AS" pitchFamily="2" charset="-34"/>
                      </a:endParaRP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จุดแข็ง</a:t>
                      </a: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(Strength)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1.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มีต้นทุนต่ำเนื่องจากมีกำลังพล และสินทรัพย์ถาวร ที่ดินของ 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ทร.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 ได้เปรียบด้านราคาสินค้า และบริการ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2.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เป็นสวัสดิการส่วนราชการได้รับการสนับสนุนจากหน่วยภายใน 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ทร.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 และ ภาคเอกชน</a:t>
                      </a: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จุดอ่อน</a:t>
                      </a: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(Weakness)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1.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ขาดความรู้เชิงธุรกิจ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2.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การปรับย้ายตามวาระขาดความต่อเนื่องการปฏิบัติงาน</a:t>
                      </a: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18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โอกาส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(Opportunity)</a:t>
                      </a:r>
                      <a:endParaRPr kumimoji="0" lang="th-TH" sz="2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H Niramit AS" pitchFamily="2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1.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นโยบายรัฐบาลได้เปรียบในการแข่งขัน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2.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 การขยายตัวของตลาด</a:t>
                      </a: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SO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Niramit AS"/>
                          <a:cs typeface="TH Niramit AS" pitchFamily="2" charset="-34"/>
                        </a:rPr>
                        <a:t>–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 Strategy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ยุทธศาสตร์ที่ 1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พัฒนาคุณภาพการให้บริการรองรับการขยายตัว ทาง ศก. และความก้าวหน้าทางเทคโนโลยี</a:t>
                      </a: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WO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Niramit AS"/>
                          <a:cs typeface="TH Niramit AS" pitchFamily="2" charset="-34"/>
                        </a:rPr>
                        <a:t>–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 Strategy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ยุทธศาสตร์ที่ 3</a:t>
                      </a:r>
                      <a:r>
                        <a:rPr kumimoji="0" lang="th-TH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H Niramit AS" pitchFamily="2" charset="-34"/>
                        </a:rPr>
                        <a:t>ปรับปรุงและเพิ่มประสิทธิภาพกระบวนการให้บริการให้มีมาตรฐานเพื่อสร้างโอกาสการแข่งขัน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H Niramit AS" pitchFamily="2" charset="-34"/>
                      </a:endParaRP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218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ข้อจำกัด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(Threat)</a:t>
                      </a:r>
                      <a:endParaRPr kumimoji="0" lang="th-TH" sz="2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H Niramit AS" pitchFamily="2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1.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กฎหมายที่ใช้บังคับทำให้ขาดความคล่องตัวไม่ทันต่อการแข่งขัน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2.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เศรษฐกิจภายใน   ประเทศค่าครองชีพสูงขึ้น</a:t>
                      </a: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ST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Niramit AS"/>
                          <a:cs typeface="TH Niramit AS" pitchFamily="2" charset="-34"/>
                        </a:rPr>
                        <a:t>–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 Strategy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ยุ</a:t>
                      </a:r>
                      <a:r>
                        <a:rPr kumimoji="0" lang="th-TH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ทธศาสตร์ที่ 2 </a:t>
                      </a:r>
                      <a:r>
                        <a:rPr kumimoji="0" lang="th-TH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H Niramit AS" pitchFamily="2" charset="-34"/>
                        </a:rPr>
                        <a:t>เสริมสร้างความมั่นคงและคุณภาพชีวิตที่ดีของข้าราชการและครอบครัว</a:t>
                      </a: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WT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Niramit AS"/>
                          <a:cs typeface="TH Niramit AS" pitchFamily="2" charset="-34"/>
                        </a:rPr>
                        <a:t>–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 Strategy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H Niramit AS" pitchFamily="2" charset="-34"/>
                        </a:rPr>
                        <a:t>ยุทธศาสตร์ที่4 </a:t>
                      </a:r>
                      <a:r>
                        <a:rPr kumimoji="0" lang="th-TH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H Niramit AS" pitchFamily="2" charset="-34"/>
                        </a:rPr>
                        <a:t>ส่งเสริมความรู้ ของบุคคลากรสร้างความชำนาญงานบริการ และการบริหารเชิงธุรกิจรองรับการเปลี่ยนแปลง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H Niramit AS" pitchFamily="2" charset="-34"/>
                      </a:endParaRP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107950" y="2205038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th-TH" altLang="en-US" sz="3200" b="1">
                <a:solidFill>
                  <a:srgbClr val="FFFFFF"/>
                </a:solidFill>
                <a:latin typeface="Andalus" pitchFamily="18" charset="-78"/>
                <a:cs typeface="TH Niramit AS" pitchFamily="2" charset="-34"/>
              </a:rPr>
              <a:t>ปัจจัยภายนอก</a:t>
            </a: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1116013" y="1125538"/>
            <a:ext cx="1800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th-TH" altLang="en-US" sz="3200" b="1">
                <a:solidFill>
                  <a:srgbClr val="FFFFFF"/>
                </a:solidFill>
                <a:latin typeface="Andalus" pitchFamily="18" charset="-78"/>
                <a:cs typeface="TH Niramit AS" pitchFamily="2" charset="-34"/>
              </a:rPr>
              <a:t>ปัจจัยภายใน</a:t>
            </a:r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>
            <a:off x="0" y="836613"/>
            <a:ext cx="2987675" cy="18716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4450"/>
            <a:ext cx="3048000" cy="11237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 smtClean="0"/>
              <a:t>ควรกำหนดกลยุทธ์ ภายใต้</a:t>
            </a:r>
            <a:r>
              <a:rPr lang="en-US" sz="2000" b="1" dirty="0" smtClean="0"/>
              <a:t> 4</a:t>
            </a:r>
            <a:r>
              <a:rPr lang="th-TH" sz="2000" b="1" dirty="0" smtClean="0"/>
              <a:t>ยุทธศาสตร์</a:t>
            </a:r>
            <a:r>
              <a:rPr lang="en-US" sz="2000" b="1" dirty="0" smtClean="0"/>
              <a:t> </a:t>
            </a:r>
            <a:r>
              <a:rPr lang="th-TH" sz="2000" b="1" dirty="0" smtClean="0"/>
              <a:t>เพื่อให้เห็นแนวปฏิบัติชัดเจน จากนั้น กำหนดโครงการ/กิจกรรมต่อไป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58526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826532"/>
          </a:xfr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h-TH" sz="3200" dirty="0" smtClean="0">
                <a:solidFill>
                  <a:schemeClr val="tx1"/>
                </a:solidFill>
              </a:rPr>
              <a:t>หากท่านเป็นนักลงทุนต่างชาติ จะ</a:t>
            </a:r>
            <a:r>
              <a:rPr lang="th-TH" sz="3600" u="sng" dirty="0" smtClean="0">
                <a:solidFill>
                  <a:srgbClr val="0070C0"/>
                </a:solidFill>
              </a:rPr>
              <a:t>มาลงทุน</a:t>
            </a:r>
            <a:r>
              <a:rPr lang="th-TH" sz="3200" dirty="0" smtClean="0">
                <a:solidFill>
                  <a:schemeClr val="tx1"/>
                </a:solidFill>
              </a:rPr>
              <a:t>ที่ประเทศไทย </a:t>
            </a:r>
            <a:r>
              <a:rPr lang="th-TH" sz="3600" u="sng" dirty="0" smtClean="0">
                <a:solidFill>
                  <a:srgbClr val="0070C0"/>
                </a:solidFill>
              </a:rPr>
              <a:t>เพราะเหตุผลดังนี้?</a:t>
            </a:r>
            <a:endParaRPr lang="en-US" sz="3600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305800" cy="6172200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แหล่งทรัพยากรธรรมชาติอุดมสมบูรณ์มาก ทรัพยากรและแหล่งอาหาร สินค้าเกษตร เป็นฐานการผลิตที่หลากหลาย 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(18) </a:t>
            </a:r>
            <a:endParaRPr lang="th-TH" sz="24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457200" indent="-457200">
              <a:buFont typeface="+mj-lt"/>
              <a:buAutoNum type="arabicParenR"/>
            </a:pP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เป็นศูนย์กลางคมนาคม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การเดินทาง 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(Logistic) </a:t>
            </a: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ระบบโครงสร้างพื้นฐานเหมาะสม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 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Eastern Seaboard </a:t>
            </a: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เป็นฐาน 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(11)</a:t>
            </a:r>
          </a:p>
          <a:p>
            <a:pPr marL="457200" indent="-457200">
              <a:buFont typeface="+mj-lt"/>
              <a:buAutoNum type="arabicParenR"/>
            </a:pP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เพิ่มโอกาสการลงทุนและขยายธุรกิจ มีการเกิดขึ้นของอุตสาหกรรมหลายอย่างในฐานะผู้ลงทุน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(5)</a:t>
            </a:r>
            <a:endParaRPr lang="th-TH" sz="24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457200" indent="-457200">
              <a:buFont typeface="+mj-lt"/>
              <a:buAutoNum type="arabicParenR"/>
            </a:pPr>
            <a:r>
              <a:rPr lang="th-TH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แหล่ง</a:t>
            </a: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ท่องเที่ยวหลากหลาย </a:t>
            </a:r>
            <a:r>
              <a:rPr lang="th-TH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</a:t>
            </a: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ี</a:t>
            </a:r>
            <a:r>
              <a:rPr lang="th-TH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ท่องเที่ยวเชิงสุขภาพมาก</a:t>
            </a:r>
            <a:r>
              <a:rPr lang="th-TH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ขึ้น </a:t>
            </a:r>
            <a:r>
              <a:rPr lang="en-US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en-US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  <a:endParaRPr lang="en-US" sz="24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457200" indent="-457200">
              <a:buFont typeface="+mj-lt"/>
              <a:buAutoNum type="arabicParenR"/>
            </a:pPr>
            <a:r>
              <a:rPr lang="th-TH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</a:t>
            </a: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พื้นที่กำลังพัฒนา ยังไม่มีเทคโนโลยีที่ยังก้าวไม่ทันเทคโนโลยีสากล 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(2</a:t>
            </a:r>
            <a:r>
              <a:rPr lang="en-US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th-TH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ค่า</a:t>
            </a: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ครองชีพไม่สูง 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(5</a:t>
            </a:r>
            <a:r>
              <a:rPr lang="en-US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ค่าแรงถูก 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(4</a:t>
            </a:r>
            <a:r>
              <a:rPr lang="en-US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  <a:endParaRPr lang="th-TH" sz="24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457200" indent="-457200">
              <a:buFont typeface="+mj-lt"/>
              <a:buAutoNum type="arabicParenR"/>
            </a:pP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แรงงานคุณภาพ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มีฝีมือสูง 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(5)</a:t>
            </a:r>
            <a:endParaRPr lang="th-TH" sz="24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457200" indent="-457200">
              <a:buFont typeface="+mj-lt"/>
              <a:buAutoNum type="arabicParenR"/>
            </a:pP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คนไทยมีน้ำใจ มีความเป็นมิตร 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(5)</a:t>
            </a:r>
          </a:p>
          <a:p>
            <a:pPr marL="457200" indent="-457200">
              <a:buFont typeface="+mj-lt"/>
              <a:buAutoNum type="arabicParenR"/>
            </a:pP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ชีวิตเรียบง่ายน่าอยู่ ไม่เคร่งครัด</a:t>
            </a:r>
          </a:p>
          <a:p>
            <a:pPr marL="457200" indent="-457200">
              <a:buFont typeface="+mj-lt"/>
              <a:buAutoNum type="arabicParenR"/>
            </a:pP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ปลอดภัย ไม่มีภัยธรรมชาติ 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(3</a:t>
            </a:r>
            <a:r>
              <a:rPr lang="en-US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  <a:endParaRPr lang="th-TH" sz="24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92B0ED-4054-42B7-A893-2D57CE8DC8A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27058" y="478012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Workshop#1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292529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762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หากท่านเป็นนักลงทุนต่างชาติ จะ</a:t>
            </a:r>
            <a:r>
              <a:rPr lang="th-TH" sz="2800" u="sng" dirty="0" smtClean="0">
                <a:solidFill>
                  <a:srgbClr val="0070C0"/>
                </a:solidFill>
              </a:rPr>
              <a:t>มาลงทุน</a:t>
            </a:r>
            <a:r>
              <a:rPr lang="th-TH" dirty="0" smtClean="0">
                <a:solidFill>
                  <a:schemeClr val="tx1"/>
                </a:solidFill>
              </a:rPr>
              <a:t>ที่ประเทศไทย </a:t>
            </a:r>
            <a:r>
              <a:rPr lang="th-TH" sz="2800" u="sng" dirty="0" smtClean="0">
                <a:solidFill>
                  <a:srgbClr val="0070C0"/>
                </a:solidFill>
              </a:rPr>
              <a:t>เพราะเหตุผลดังนี้?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92B0ED-4054-42B7-A893-2D57CE8DC8A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199" y="762000"/>
            <a:ext cx="8330137" cy="56938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 startAt="12"/>
            </a:pP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มีนโยบายสนับสนุนจากรัฐ เช่น ด้านกฎหมาย ด้านภาษี (</a:t>
            </a:r>
            <a:r>
              <a:rPr lang="en-US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4)</a:t>
            </a:r>
          </a:p>
          <a:p>
            <a:pPr marL="457200" indent="-457200">
              <a:buFont typeface="+mj-lt"/>
              <a:buAutoNum type="arabicParenR" startAt="12"/>
            </a:pP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ความมั่นคงทางการเมือง มีรัฐบาลจากการเลือกตั้ง </a:t>
            </a:r>
            <a:r>
              <a:rPr lang="en-US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(2)</a:t>
            </a:r>
          </a:p>
          <a:p>
            <a:pPr marL="457200" indent="-457200">
              <a:buFont typeface="+mj-lt"/>
              <a:buAutoNum type="arabicParenR" startAt="12"/>
            </a:pP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ภาคเอกชนเข้มแข็ง</a:t>
            </a:r>
            <a:endParaRPr lang="en-US" sz="2800" b="1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457200" indent="-457200">
              <a:buFont typeface="+mj-lt"/>
              <a:buAutoNum type="arabicParenR" startAt="12"/>
            </a:pP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การเช่าอสังหาริมทรัพย์ระยะยาวถูก</a:t>
            </a:r>
            <a:endParaRPr lang="en-US" sz="2800" b="1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457200" indent="-457200">
              <a:buFont typeface="+mj-lt"/>
              <a:buAutoNum type="arabicParenR" startAt="12"/>
            </a:pPr>
            <a:r>
              <a:rPr lang="en-US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EEC 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เป็นสถานที่ที่มีความพร้อมในด้าน </a:t>
            </a:r>
            <a:r>
              <a:rPr lang="en-US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Hardware </a:t>
            </a:r>
          </a:p>
          <a:p>
            <a:pPr marL="457200" indent="-457200">
              <a:buFont typeface="+mj-lt"/>
              <a:buAutoNum type="arabicParenR" startAt="12"/>
            </a:pP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มาลงทุนถ้ามีการบังคับใช้กฎหมายและระเบียบต่างๆ อย่างเป็นธรรม ไม่มีระบบอุปถัมภ์มากเกินไป</a:t>
            </a:r>
          </a:p>
          <a:p>
            <a:pPr marL="457200" indent="-457200">
              <a:buFont typeface="+mj-lt"/>
              <a:buAutoNum type="arabicParenR" startAt="12"/>
            </a:pP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มีระบบสาธารณูปโภคที่ดี</a:t>
            </a:r>
            <a:endParaRPr lang="en-US" sz="2800" b="1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457200" indent="-457200">
              <a:buFont typeface="+mj-lt"/>
              <a:buAutoNum type="arabicParenR" startAt="12"/>
            </a:pP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ไม่มีการแบ่งแยกศาสนา </a:t>
            </a:r>
          </a:p>
          <a:p>
            <a:pPr marL="457200" indent="-457200">
              <a:buFont typeface="+mj-lt"/>
              <a:buAutoNum type="arabicParenR" startAt="12"/>
            </a:pP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ไม่มีการสู้รบแบบยาวนานและต่อเนื่อง </a:t>
            </a:r>
          </a:p>
          <a:p>
            <a:pPr marL="457200" indent="-457200">
              <a:buFont typeface="+mj-lt"/>
              <a:buAutoNum type="arabicParenR" startAt="12"/>
            </a:pP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มีวัฒนธรรมท้องถิ่น อาหารถิ่น อยู่ทุกภูมิภาค ทำให้นักท่องเที่ยวได้เรียนรู้อยู่ทุกภาคของประเทศไทย</a:t>
            </a:r>
          </a:p>
          <a:p>
            <a:pPr marL="457200" indent="-457200">
              <a:buFont typeface="+mj-lt"/>
              <a:buAutoNum type="arabicParenR" startAt="12"/>
            </a:pP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การสาธารณูปโภคพื้นฐานดี การสาธารณสุขดี</a:t>
            </a:r>
            <a:r>
              <a:rPr lang="en-US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(3)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0" y="457200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Workshop#1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067800" cy="8265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lt1"/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3200" smtClean="0">
                <a:solidFill>
                  <a:schemeClr val="tx1"/>
                </a:solidFill>
              </a:rPr>
              <a:t>หากท่านเป็นนักลงทุนต่างชาติ จะ</a:t>
            </a:r>
            <a:r>
              <a:rPr lang="th-TH" sz="3600" u="sng" smtClean="0">
                <a:solidFill>
                  <a:srgbClr val="0070C0"/>
                </a:solidFill>
              </a:rPr>
              <a:t>มาลงทุน</a:t>
            </a:r>
            <a:r>
              <a:rPr lang="th-TH" sz="3200" smtClean="0">
                <a:solidFill>
                  <a:schemeClr val="tx1"/>
                </a:solidFill>
              </a:rPr>
              <a:t>ที่ประเทศไทย </a:t>
            </a:r>
            <a:r>
              <a:rPr lang="th-TH" sz="3600" u="sng" smtClean="0">
                <a:solidFill>
                  <a:srgbClr val="0070C0"/>
                </a:solidFill>
              </a:rPr>
              <a:t>เพราะเหตุผลดังนี้?</a:t>
            </a:r>
            <a:endParaRPr lang="en-US" sz="3600" u="sng" dirty="0">
              <a:solidFill>
                <a:srgbClr val="0070C0"/>
              </a:solidFill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7290275" y="493776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Workshop#1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477310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D83A46-A5C8-4ADC-A7FC-C178C7711462}" type="slidenum">
              <a:rPr lang="en-US" sz="2000" smtClean="0">
                <a:solidFill>
                  <a:prstClr val="black">
                    <a:tint val="75000"/>
                  </a:prst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z="2000">
              <a:solidFill>
                <a:prstClr val="black">
                  <a:tint val="75000"/>
                </a:prst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337" y="1537978"/>
            <a:ext cx="9161373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การเมือง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</a:t>
            </a: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นิ่ง</a:t>
            </a:r>
            <a:r>
              <a:rPr lang="en-US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รัฐบาลขาดเสถียรภาพ นโยบายไม่ชัดเจน</a:t>
            </a:r>
            <a:r>
              <a:rPr lang="en-US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26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มี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การทุจริต คอรัปชั่น เรียกรับผลประโยชน์ (</a:t>
            </a:r>
            <a:r>
              <a:rPr lang="en-US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ค่าแรง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สูง คุณภาพต่ำ (</a:t>
            </a:r>
            <a:r>
              <a:rPr lang="en-US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ความ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ไม่มั่นคงทางเศรษฐกิจ (</a:t>
            </a:r>
            <a:r>
              <a:rPr lang="en-US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ความ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ยุ่งยากด้านกฎหมาย เช่น กฎหมายแรงงาน การลงทุน (</a:t>
            </a:r>
            <a:r>
              <a:rPr lang="en-US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2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ขาด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ทรัพยากรธรรมชาติ / ประเทศเพื่อนบ้านมีทรัพยากรเยอะกว่า</a:t>
            </a:r>
            <a:r>
              <a:rPr lang="en-US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 ความ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ไม่ปลอดภัยในชีวิต</a:t>
            </a:r>
            <a:r>
              <a:rPr lang="en-US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อุบัติเหตุทางท้องถนน อาชญากรรม โจร การหลอกลวง (</a:t>
            </a:r>
            <a:r>
              <a:rPr lang="en-US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2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8. ประเทศ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ไทยไม่มีฐานข้อมูลที่เป็นประโยชย์ต่อการตัดสินใจของผู้นำ/ภาคราชการ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9. ภาครัฐ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ใช้ผู้บริหารอายุมาก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2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" y="-30480"/>
            <a:ext cx="9067800" cy="1219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3200" dirty="0" smtClean="0">
                <a:solidFill>
                  <a:schemeClr val="tx1"/>
                </a:solidFill>
              </a:rPr>
              <a:t>หากท่านเป็นนักลงทุนต่างชาติ จะ</a:t>
            </a:r>
            <a:r>
              <a:rPr lang="th-TH" sz="3200" u="sng" dirty="0" smtClean="0">
                <a:solidFill>
                  <a:srgbClr val="0070C0"/>
                </a:solidFill>
              </a:rPr>
              <a:t>ไม่มา</a:t>
            </a:r>
            <a:r>
              <a:rPr lang="th-TH" sz="3200" u="sng" dirty="0" smtClean="0">
                <a:solidFill>
                  <a:srgbClr val="0070C0"/>
                </a:solidFill>
              </a:rPr>
              <a:t>ลงทุน</a:t>
            </a:r>
          </a:p>
          <a:p>
            <a:pPr algn="ctr"/>
            <a:r>
              <a:rPr lang="th-TH" sz="3200" dirty="0" smtClean="0">
                <a:solidFill>
                  <a:schemeClr val="tx1"/>
                </a:solidFill>
              </a:rPr>
              <a:t>ที่</a:t>
            </a:r>
            <a:r>
              <a:rPr lang="th-TH" sz="3200" dirty="0" smtClean="0">
                <a:solidFill>
                  <a:schemeClr val="tx1"/>
                </a:solidFill>
              </a:rPr>
              <a:t>ประเทศไทย </a:t>
            </a:r>
            <a:r>
              <a:rPr lang="th-TH" sz="3200" u="sng" dirty="0">
                <a:solidFill>
                  <a:srgbClr val="0070C0"/>
                </a:solidFill>
              </a:rPr>
              <a:t>เพราะเหตุผลดังนี้?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5123" y="819388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Workshop#1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-6096" y="3048"/>
            <a:ext cx="9067800" cy="1219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3200" dirty="0" smtClean="0">
                <a:solidFill>
                  <a:schemeClr val="tx1"/>
                </a:solidFill>
              </a:rPr>
              <a:t>หากท่านเป็นนักลงทุนต่างชาติ จะ</a:t>
            </a:r>
            <a:r>
              <a:rPr lang="th-TH" sz="3200" u="sng" dirty="0" smtClean="0">
                <a:solidFill>
                  <a:srgbClr val="0070C0"/>
                </a:solidFill>
              </a:rPr>
              <a:t>ไม่มา</a:t>
            </a:r>
            <a:r>
              <a:rPr lang="th-TH" sz="3200" u="sng" dirty="0" smtClean="0">
                <a:solidFill>
                  <a:srgbClr val="0070C0"/>
                </a:solidFill>
              </a:rPr>
              <a:t>ลงทุน</a:t>
            </a:r>
          </a:p>
          <a:p>
            <a:pPr algn="ctr"/>
            <a:r>
              <a:rPr lang="th-TH" sz="3200" dirty="0" smtClean="0">
                <a:solidFill>
                  <a:schemeClr val="tx1"/>
                </a:solidFill>
              </a:rPr>
              <a:t>ที่</a:t>
            </a:r>
            <a:r>
              <a:rPr lang="th-TH" sz="3200" dirty="0" smtClean="0">
                <a:solidFill>
                  <a:schemeClr val="tx1"/>
                </a:solidFill>
              </a:rPr>
              <a:t>ประเทศไทย </a:t>
            </a:r>
            <a:r>
              <a:rPr lang="th-TH" sz="3200" u="sng" dirty="0">
                <a:solidFill>
                  <a:srgbClr val="0070C0"/>
                </a:solidFill>
              </a:rPr>
              <a:t>เพราะเหตุผลดังนี้?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D83A46-A5C8-4ADC-A7FC-C178C7711462}" type="slidenum">
              <a:rPr lang="en-US" sz="2000" smtClean="0">
                <a:solidFill>
                  <a:prstClr val="black">
                    <a:tint val="75000"/>
                  </a:prst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z="2000">
              <a:solidFill>
                <a:prstClr val="black">
                  <a:tint val="75000"/>
                </a:prst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035" y="1524000"/>
            <a:ext cx="857611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10. คนงาน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/ลูกจ้างขี้เกียจ ไม่พยายามเรียนรู้ที่จะทำงาน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11. คน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ไทยขาดวินัย ความรับผิดชอบต่ำ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12. ระบบ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การศึกษาไม่ดี</a:t>
            </a:r>
            <a:endParaRPr lang="en-US" sz="32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13. ทักษะ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แรงงานไม่</a:t>
            </a: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พอ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14. </a:t>
            </a: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ข้อมูลภาครัฐไม่มีประสิทธิภาพ / ไม่ครบถ้วน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15. ภัย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ธรรมชาติ สภาพอากาศเป็นพิษ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16. ขอทาน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มาก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17. การ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เดินทางลำบาก</a:t>
            </a:r>
            <a:endParaRPr lang="en-US" sz="32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18. ไม่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เชื่อมั่นระบบความยุติธรรม/การ</a:t>
            </a: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ปกครอง</a:t>
            </a:r>
            <a:r>
              <a:rPr lang="en-US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ซุก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ใต้</a:t>
            </a: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พรม</a:t>
            </a:r>
            <a:endParaRPr 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th-TH" sz="22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99420" y="871204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Workshop#1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5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3"/>
          <p:cNvSpPr txBox="1">
            <a:spLocks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858FF"/>
                    </a:outerShdw>
                  </a:cont>
                  <a:cont type="tree" name="">
                    <a:effect ref="fillLine"/>
                    <a:outerShdw dist="38100" dir="2700000" algn="tl">
                      <a:srgbClr val="0E0286"/>
                    </a:outerShdw>
                  </a:cont>
                  <a:effect ref="fillLine"/>
                </a:effectDag>
                <a:latin typeface="BrowalliaUPC" pitchFamily="34" charset="-34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FFFF00"/>
                </a:solidFill>
                <a:latin typeface="AngsanaUPC" pitchFamily="18" charset="-34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FFFF00"/>
                </a:solidFill>
                <a:latin typeface="AngsanaUPC" pitchFamily="18" charset="-34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FFFF00"/>
                </a:solidFill>
                <a:latin typeface="AngsanaUPC" pitchFamily="18" charset="-34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FFFF00"/>
                </a:solidFill>
                <a:latin typeface="AngsanaUPC" pitchFamily="18" charset="-34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FFFF00"/>
                </a:solidFill>
                <a:latin typeface="AngsanaUPC" pitchFamily="18" charset="-34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FFFF00"/>
                </a:solidFill>
                <a:latin typeface="AngsanaUPC" pitchFamily="18" charset="-34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FFFF00"/>
                </a:solidFill>
                <a:latin typeface="AngsanaUPC" pitchFamily="18" charset="-34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FFFF00"/>
                </a:solidFill>
                <a:latin typeface="AngsanaUPC" pitchFamily="18" charset="-34"/>
                <a:ea typeface="+mn-ea"/>
                <a:cs typeface="+mn-cs"/>
              </a:defRPr>
            </a:lvl9pPr>
          </a:lstStyle>
          <a:p>
            <a:pPr>
              <a:defRPr/>
            </a:pPr>
            <a:fld id="{88E98EE7-0A8A-4BBD-A6B2-17E6927DFA36}" type="slidenum">
              <a:rPr lang="en-US" smtClean="0">
                <a:solidFill>
                  <a:srgbClr val="1904E0"/>
                </a:solidFill>
              </a:rPr>
              <a:pPr>
                <a:defRPr/>
              </a:pPr>
              <a:t>15</a:t>
            </a:fld>
            <a:endParaRPr lang="th-TH" sz="1800" smtClean="0">
              <a:solidFill>
                <a:srgbClr val="1904E0"/>
              </a:solidFill>
            </a:endParaRPr>
          </a:p>
        </p:txBody>
      </p:sp>
      <p:grpSp>
        <p:nvGrpSpPr>
          <p:cNvPr id="45" name="Group 3"/>
          <p:cNvGrpSpPr>
            <a:grpSpLocks/>
          </p:cNvGrpSpPr>
          <p:nvPr/>
        </p:nvGrpSpPr>
        <p:grpSpPr bwMode="auto">
          <a:xfrm>
            <a:off x="3274864" y="2403475"/>
            <a:ext cx="2560638" cy="2560638"/>
            <a:chOff x="2054" y="1514"/>
            <a:chExt cx="1613" cy="1613"/>
          </a:xfrm>
        </p:grpSpPr>
        <p:sp>
          <p:nvSpPr>
            <p:cNvPr id="46" name="Freeform 4"/>
            <p:cNvSpPr>
              <a:spLocks/>
            </p:cNvSpPr>
            <p:nvPr/>
          </p:nvSpPr>
          <p:spPr bwMode="auto">
            <a:xfrm>
              <a:off x="2644" y="1568"/>
              <a:ext cx="1023" cy="1559"/>
            </a:xfrm>
            <a:custGeom>
              <a:avLst/>
              <a:gdLst>
                <a:gd name="T0" fmla="*/ 436 w 2045"/>
                <a:gd name="T1" fmla="*/ 1438 h 3118"/>
                <a:gd name="T2" fmla="*/ 673 w 2045"/>
                <a:gd name="T3" fmla="*/ 1617 h 3118"/>
                <a:gd name="T4" fmla="*/ 816 w 2045"/>
                <a:gd name="T5" fmla="*/ 1772 h 3118"/>
                <a:gd name="T6" fmla="*/ 915 w 2045"/>
                <a:gd name="T7" fmla="*/ 1987 h 3118"/>
                <a:gd name="T8" fmla="*/ 961 w 2045"/>
                <a:gd name="T9" fmla="*/ 2178 h 3118"/>
                <a:gd name="T10" fmla="*/ 957 w 2045"/>
                <a:gd name="T11" fmla="*/ 2346 h 3118"/>
                <a:gd name="T12" fmla="*/ 904 w 2045"/>
                <a:gd name="T13" fmla="*/ 2555 h 3118"/>
                <a:gd name="T14" fmla="*/ 800 w 2045"/>
                <a:gd name="T15" fmla="*/ 2740 h 3118"/>
                <a:gd name="T16" fmla="*/ 650 w 2045"/>
                <a:gd name="T17" fmla="*/ 2904 h 3118"/>
                <a:gd name="T18" fmla="*/ 514 w 2045"/>
                <a:gd name="T19" fmla="*/ 2997 h 3118"/>
                <a:gd name="T20" fmla="*/ 364 w 2045"/>
                <a:gd name="T21" fmla="*/ 3053 h 3118"/>
                <a:gd name="T22" fmla="*/ 225 w 2045"/>
                <a:gd name="T23" fmla="*/ 3069 h 3118"/>
                <a:gd name="T24" fmla="*/ 0 w 2045"/>
                <a:gd name="T25" fmla="*/ 3059 h 3118"/>
                <a:gd name="T26" fmla="*/ 203 w 2045"/>
                <a:gd name="T27" fmla="*/ 3101 h 3118"/>
                <a:gd name="T28" fmla="*/ 394 w 2045"/>
                <a:gd name="T29" fmla="*/ 3118 h 3118"/>
                <a:gd name="T30" fmla="*/ 561 w 2045"/>
                <a:gd name="T31" fmla="*/ 3113 h 3118"/>
                <a:gd name="T32" fmla="*/ 740 w 2045"/>
                <a:gd name="T33" fmla="*/ 3088 h 3118"/>
                <a:gd name="T34" fmla="*/ 953 w 2045"/>
                <a:gd name="T35" fmla="*/ 3033 h 3118"/>
                <a:gd name="T36" fmla="*/ 1146 w 2045"/>
                <a:gd name="T37" fmla="*/ 2951 h 3118"/>
                <a:gd name="T38" fmla="*/ 1338 w 2045"/>
                <a:gd name="T39" fmla="*/ 2841 h 3118"/>
                <a:gd name="T40" fmla="*/ 1479 w 2045"/>
                <a:gd name="T41" fmla="*/ 2728 h 3118"/>
                <a:gd name="T42" fmla="*/ 1618 w 2045"/>
                <a:gd name="T43" fmla="*/ 2597 h 3118"/>
                <a:gd name="T44" fmla="*/ 1729 w 2045"/>
                <a:gd name="T45" fmla="*/ 2459 h 3118"/>
                <a:gd name="T46" fmla="*/ 1831 w 2045"/>
                <a:gd name="T47" fmla="*/ 2310 h 3118"/>
                <a:gd name="T48" fmla="*/ 1911 w 2045"/>
                <a:gd name="T49" fmla="*/ 2147 h 3118"/>
                <a:gd name="T50" fmla="*/ 1976 w 2045"/>
                <a:gd name="T51" fmla="*/ 1964 h 3118"/>
                <a:gd name="T52" fmla="*/ 2022 w 2045"/>
                <a:gd name="T53" fmla="*/ 1778 h 3118"/>
                <a:gd name="T54" fmla="*/ 2042 w 2045"/>
                <a:gd name="T55" fmla="*/ 1581 h 3118"/>
                <a:gd name="T56" fmla="*/ 2042 w 2045"/>
                <a:gd name="T57" fmla="*/ 1398 h 3118"/>
                <a:gd name="T58" fmla="*/ 2012 w 2045"/>
                <a:gd name="T59" fmla="*/ 1178 h 3118"/>
                <a:gd name="T60" fmla="*/ 1962 w 2045"/>
                <a:gd name="T61" fmla="*/ 988 h 3118"/>
                <a:gd name="T62" fmla="*/ 1892 w 2045"/>
                <a:gd name="T63" fmla="*/ 826 h 3118"/>
                <a:gd name="T64" fmla="*/ 1807 w 2045"/>
                <a:gd name="T65" fmla="*/ 659 h 3118"/>
                <a:gd name="T66" fmla="*/ 1690 w 2045"/>
                <a:gd name="T67" fmla="*/ 498 h 3118"/>
                <a:gd name="T68" fmla="*/ 1570 w 2045"/>
                <a:gd name="T69" fmla="*/ 360 h 3118"/>
                <a:gd name="T70" fmla="*/ 1449 w 2045"/>
                <a:gd name="T71" fmla="*/ 249 h 3118"/>
                <a:gd name="T72" fmla="*/ 1301 w 2045"/>
                <a:gd name="T73" fmla="*/ 143 h 3118"/>
                <a:gd name="T74" fmla="*/ 1176 w 2045"/>
                <a:gd name="T75" fmla="*/ 75 h 3118"/>
                <a:gd name="T76" fmla="*/ 1057 w 2045"/>
                <a:gd name="T77" fmla="*/ 33 h 3118"/>
                <a:gd name="T78" fmla="*/ 899 w 2045"/>
                <a:gd name="T79" fmla="*/ 3 h 3118"/>
                <a:gd name="T80" fmla="*/ 765 w 2045"/>
                <a:gd name="T81" fmla="*/ 3 h 3118"/>
                <a:gd name="T82" fmla="*/ 594 w 2045"/>
                <a:gd name="T83" fmla="*/ 36 h 3118"/>
                <a:gd name="T84" fmla="*/ 458 w 2045"/>
                <a:gd name="T85" fmla="*/ 101 h 3118"/>
                <a:gd name="T86" fmla="*/ 333 w 2045"/>
                <a:gd name="T87" fmla="*/ 191 h 3118"/>
                <a:gd name="T88" fmla="*/ 225 w 2045"/>
                <a:gd name="T89" fmla="*/ 308 h 3118"/>
                <a:gd name="T90" fmla="*/ 143 w 2045"/>
                <a:gd name="T91" fmla="*/ 448 h 3118"/>
                <a:gd name="T92" fmla="*/ 96 w 2045"/>
                <a:gd name="T93" fmla="*/ 613 h 3118"/>
                <a:gd name="T94" fmla="*/ 82 w 2045"/>
                <a:gd name="T95" fmla="*/ 788 h 3118"/>
                <a:gd name="T96" fmla="*/ 113 w 2045"/>
                <a:gd name="T97" fmla="*/ 974 h 3118"/>
                <a:gd name="T98" fmla="*/ 185 w 2045"/>
                <a:gd name="T99" fmla="*/ 1135 h 3118"/>
                <a:gd name="T100" fmla="*/ 293 w 2045"/>
                <a:gd name="T101" fmla="*/ 1288 h 3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45" h="3118">
                  <a:moveTo>
                    <a:pt x="364" y="1368"/>
                  </a:moveTo>
                  <a:lnTo>
                    <a:pt x="436" y="1438"/>
                  </a:lnTo>
                  <a:lnTo>
                    <a:pt x="511" y="1497"/>
                  </a:lnTo>
                  <a:lnTo>
                    <a:pt x="673" y="1617"/>
                  </a:lnTo>
                  <a:lnTo>
                    <a:pt x="756" y="1694"/>
                  </a:lnTo>
                  <a:lnTo>
                    <a:pt x="816" y="1772"/>
                  </a:lnTo>
                  <a:lnTo>
                    <a:pt x="880" y="1891"/>
                  </a:lnTo>
                  <a:lnTo>
                    <a:pt x="915" y="1987"/>
                  </a:lnTo>
                  <a:lnTo>
                    <a:pt x="949" y="2086"/>
                  </a:lnTo>
                  <a:lnTo>
                    <a:pt x="961" y="2178"/>
                  </a:lnTo>
                  <a:lnTo>
                    <a:pt x="963" y="2268"/>
                  </a:lnTo>
                  <a:lnTo>
                    <a:pt x="957" y="2346"/>
                  </a:lnTo>
                  <a:lnTo>
                    <a:pt x="939" y="2454"/>
                  </a:lnTo>
                  <a:lnTo>
                    <a:pt x="904" y="2555"/>
                  </a:lnTo>
                  <a:lnTo>
                    <a:pt x="859" y="2644"/>
                  </a:lnTo>
                  <a:lnTo>
                    <a:pt x="800" y="2740"/>
                  </a:lnTo>
                  <a:lnTo>
                    <a:pt x="716" y="2837"/>
                  </a:lnTo>
                  <a:lnTo>
                    <a:pt x="650" y="2904"/>
                  </a:lnTo>
                  <a:lnTo>
                    <a:pt x="583" y="2956"/>
                  </a:lnTo>
                  <a:lnTo>
                    <a:pt x="514" y="2997"/>
                  </a:lnTo>
                  <a:lnTo>
                    <a:pt x="441" y="3029"/>
                  </a:lnTo>
                  <a:lnTo>
                    <a:pt x="364" y="3053"/>
                  </a:lnTo>
                  <a:lnTo>
                    <a:pt x="281" y="3064"/>
                  </a:lnTo>
                  <a:lnTo>
                    <a:pt x="225" y="3069"/>
                  </a:lnTo>
                  <a:lnTo>
                    <a:pt x="159" y="3071"/>
                  </a:lnTo>
                  <a:lnTo>
                    <a:pt x="0" y="3059"/>
                  </a:lnTo>
                  <a:lnTo>
                    <a:pt x="117" y="3087"/>
                  </a:lnTo>
                  <a:lnTo>
                    <a:pt x="203" y="3101"/>
                  </a:lnTo>
                  <a:lnTo>
                    <a:pt x="298" y="3113"/>
                  </a:lnTo>
                  <a:lnTo>
                    <a:pt x="394" y="3118"/>
                  </a:lnTo>
                  <a:lnTo>
                    <a:pt x="476" y="3118"/>
                  </a:lnTo>
                  <a:lnTo>
                    <a:pt x="561" y="3113"/>
                  </a:lnTo>
                  <a:lnTo>
                    <a:pt x="655" y="3104"/>
                  </a:lnTo>
                  <a:lnTo>
                    <a:pt x="740" y="3088"/>
                  </a:lnTo>
                  <a:lnTo>
                    <a:pt x="842" y="3064"/>
                  </a:lnTo>
                  <a:lnTo>
                    <a:pt x="953" y="3033"/>
                  </a:lnTo>
                  <a:lnTo>
                    <a:pt x="1061" y="2991"/>
                  </a:lnTo>
                  <a:lnTo>
                    <a:pt x="1146" y="2951"/>
                  </a:lnTo>
                  <a:lnTo>
                    <a:pt x="1240" y="2902"/>
                  </a:lnTo>
                  <a:lnTo>
                    <a:pt x="1338" y="2841"/>
                  </a:lnTo>
                  <a:lnTo>
                    <a:pt x="1409" y="2785"/>
                  </a:lnTo>
                  <a:lnTo>
                    <a:pt x="1479" y="2728"/>
                  </a:lnTo>
                  <a:lnTo>
                    <a:pt x="1552" y="2661"/>
                  </a:lnTo>
                  <a:lnTo>
                    <a:pt x="1618" y="2597"/>
                  </a:lnTo>
                  <a:lnTo>
                    <a:pt x="1672" y="2531"/>
                  </a:lnTo>
                  <a:lnTo>
                    <a:pt x="1729" y="2459"/>
                  </a:lnTo>
                  <a:lnTo>
                    <a:pt x="1779" y="2388"/>
                  </a:lnTo>
                  <a:lnTo>
                    <a:pt x="1831" y="2310"/>
                  </a:lnTo>
                  <a:lnTo>
                    <a:pt x="1872" y="2231"/>
                  </a:lnTo>
                  <a:lnTo>
                    <a:pt x="1911" y="2147"/>
                  </a:lnTo>
                  <a:lnTo>
                    <a:pt x="1946" y="2059"/>
                  </a:lnTo>
                  <a:lnTo>
                    <a:pt x="1976" y="1964"/>
                  </a:lnTo>
                  <a:lnTo>
                    <a:pt x="2003" y="1872"/>
                  </a:lnTo>
                  <a:lnTo>
                    <a:pt x="2022" y="1778"/>
                  </a:lnTo>
                  <a:lnTo>
                    <a:pt x="2036" y="1671"/>
                  </a:lnTo>
                  <a:lnTo>
                    <a:pt x="2042" y="1581"/>
                  </a:lnTo>
                  <a:lnTo>
                    <a:pt x="2045" y="1492"/>
                  </a:lnTo>
                  <a:lnTo>
                    <a:pt x="2042" y="1398"/>
                  </a:lnTo>
                  <a:lnTo>
                    <a:pt x="2029" y="1290"/>
                  </a:lnTo>
                  <a:lnTo>
                    <a:pt x="2012" y="1178"/>
                  </a:lnTo>
                  <a:lnTo>
                    <a:pt x="1988" y="1084"/>
                  </a:lnTo>
                  <a:lnTo>
                    <a:pt x="1962" y="988"/>
                  </a:lnTo>
                  <a:lnTo>
                    <a:pt x="1932" y="910"/>
                  </a:lnTo>
                  <a:lnTo>
                    <a:pt x="1892" y="826"/>
                  </a:lnTo>
                  <a:lnTo>
                    <a:pt x="1857" y="749"/>
                  </a:lnTo>
                  <a:lnTo>
                    <a:pt x="1807" y="659"/>
                  </a:lnTo>
                  <a:lnTo>
                    <a:pt x="1749" y="571"/>
                  </a:lnTo>
                  <a:lnTo>
                    <a:pt x="1690" y="498"/>
                  </a:lnTo>
                  <a:lnTo>
                    <a:pt x="1634" y="428"/>
                  </a:lnTo>
                  <a:lnTo>
                    <a:pt x="1570" y="360"/>
                  </a:lnTo>
                  <a:lnTo>
                    <a:pt x="1505" y="296"/>
                  </a:lnTo>
                  <a:lnTo>
                    <a:pt x="1449" y="249"/>
                  </a:lnTo>
                  <a:lnTo>
                    <a:pt x="1377" y="191"/>
                  </a:lnTo>
                  <a:lnTo>
                    <a:pt x="1301" y="143"/>
                  </a:lnTo>
                  <a:lnTo>
                    <a:pt x="1240" y="107"/>
                  </a:lnTo>
                  <a:lnTo>
                    <a:pt x="1176" y="75"/>
                  </a:lnTo>
                  <a:lnTo>
                    <a:pt x="1116" y="52"/>
                  </a:lnTo>
                  <a:lnTo>
                    <a:pt x="1057" y="33"/>
                  </a:lnTo>
                  <a:lnTo>
                    <a:pt x="967" y="12"/>
                  </a:lnTo>
                  <a:lnTo>
                    <a:pt x="899" y="3"/>
                  </a:lnTo>
                  <a:lnTo>
                    <a:pt x="829" y="0"/>
                  </a:lnTo>
                  <a:lnTo>
                    <a:pt x="765" y="3"/>
                  </a:lnTo>
                  <a:lnTo>
                    <a:pt x="678" y="15"/>
                  </a:lnTo>
                  <a:lnTo>
                    <a:pt x="594" y="36"/>
                  </a:lnTo>
                  <a:lnTo>
                    <a:pt x="519" y="66"/>
                  </a:lnTo>
                  <a:lnTo>
                    <a:pt x="458" y="101"/>
                  </a:lnTo>
                  <a:lnTo>
                    <a:pt x="388" y="143"/>
                  </a:lnTo>
                  <a:lnTo>
                    <a:pt x="333" y="191"/>
                  </a:lnTo>
                  <a:lnTo>
                    <a:pt x="275" y="245"/>
                  </a:lnTo>
                  <a:lnTo>
                    <a:pt x="225" y="308"/>
                  </a:lnTo>
                  <a:lnTo>
                    <a:pt x="179" y="376"/>
                  </a:lnTo>
                  <a:lnTo>
                    <a:pt x="143" y="448"/>
                  </a:lnTo>
                  <a:lnTo>
                    <a:pt x="117" y="529"/>
                  </a:lnTo>
                  <a:lnTo>
                    <a:pt x="96" y="613"/>
                  </a:lnTo>
                  <a:lnTo>
                    <a:pt x="84" y="699"/>
                  </a:lnTo>
                  <a:lnTo>
                    <a:pt x="82" y="788"/>
                  </a:lnTo>
                  <a:lnTo>
                    <a:pt x="94" y="888"/>
                  </a:lnTo>
                  <a:lnTo>
                    <a:pt x="113" y="974"/>
                  </a:lnTo>
                  <a:lnTo>
                    <a:pt x="147" y="1057"/>
                  </a:lnTo>
                  <a:lnTo>
                    <a:pt x="185" y="1135"/>
                  </a:lnTo>
                  <a:lnTo>
                    <a:pt x="233" y="1204"/>
                  </a:lnTo>
                  <a:lnTo>
                    <a:pt x="293" y="1288"/>
                  </a:lnTo>
                  <a:lnTo>
                    <a:pt x="364" y="136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  <a:extLst>
              <a:ext uri="{91240B29-F687-4F45-9708-019B960494DF}">
                <a14:hiddenLine xmlns:a14="http://schemas.microsoft.com/office/drawing/2010/main" w="14288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th-TH" sz="3600" kern="0">
                <a:solidFill>
                  <a:srgbClr val="FFFF00"/>
                </a:solidFill>
                <a:latin typeface="AngsanaUPC" pitchFamily="18" charset="-34"/>
                <a:cs typeface="LilyUPC" panose="020B0604020202020204" pitchFamily="34" charset="-34"/>
              </a:endParaRPr>
            </a:p>
          </p:txBody>
        </p:sp>
        <p:sp>
          <p:nvSpPr>
            <p:cNvPr id="47" name="Freeform 5"/>
            <p:cNvSpPr>
              <a:spLocks/>
            </p:cNvSpPr>
            <p:nvPr/>
          </p:nvSpPr>
          <p:spPr bwMode="auto">
            <a:xfrm>
              <a:off x="2054" y="1514"/>
              <a:ext cx="1022" cy="1559"/>
            </a:xfrm>
            <a:custGeom>
              <a:avLst/>
              <a:gdLst>
                <a:gd name="T0" fmla="*/ 1609 w 2046"/>
                <a:gd name="T1" fmla="*/ 1681 h 3119"/>
                <a:gd name="T2" fmla="*/ 1372 w 2046"/>
                <a:gd name="T3" fmla="*/ 1502 h 3119"/>
                <a:gd name="T4" fmla="*/ 1229 w 2046"/>
                <a:gd name="T5" fmla="*/ 1347 h 3119"/>
                <a:gd name="T6" fmla="*/ 1130 w 2046"/>
                <a:gd name="T7" fmla="*/ 1131 h 3119"/>
                <a:gd name="T8" fmla="*/ 1085 w 2046"/>
                <a:gd name="T9" fmla="*/ 941 h 3119"/>
                <a:gd name="T10" fmla="*/ 1088 w 2046"/>
                <a:gd name="T11" fmla="*/ 773 h 3119"/>
                <a:gd name="T12" fmla="*/ 1142 w 2046"/>
                <a:gd name="T13" fmla="*/ 564 h 3119"/>
                <a:gd name="T14" fmla="*/ 1245 w 2046"/>
                <a:gd name="T15" fmla="*/ 378 h 3119"/>
                <a:gd name="T16" fmla="*/ 1395 w 2046"/>
                <a:gd name="T17" fmla="*/ 215 h 3119"/>
                <a:gd name="T18" fmla="*/ 1532 w 2046"/>
                <a:gd name="T19" fmla="*/ 122 h 3119"/>
                <a:gd name="T20" fmla="*/ 1682 w 2046"/>
                <a:gd name="T21" fmla="*/ 66 h 3119"/>
                <a:gd name="T22" fmla="*/ 1821 w 2046"/>
                <a:gd name="T23" fmla="*/ 50 h 3119"/>
                <a:gd name="T24" fmla="*/ 2046 w 2046"/>
                <a:gd name="T25" fmla="*/ 60 h 3119"/>
                <a:gd name="T26" fmla="*/ 1842 w 2046"/>
                <a:gd name="T27" fmla="*/ 18 h 3119"/>
                <a:gd name="T28" fmla="*/ 1651 w 2046"/>
                <a:gd name="T29" fmla="*/ 0 h 3119"/>
                <a:gd name="T30" fmla="*/ 1485 w 2046"/>
                <a:gd name="T31" fmla="*/ 6 h 3119"/>
                <a:gd name="T32" fmla="*/ 1306 w 2046"/>
                <a:gd name="T33" fmla="*/ 30 h 3119"/>
                <a:gd name="T34" fmla="*/ 1092 w 2046"/>
                <a:gd name="T35" fmla="*/ 85 h 3119"/>
                <a:gd name="T36" fmla="*/ 900 w 2046"/>
                <a:gd name="T37" fmla="*/ 167 h 3119"/>
                <a:gd name="T38" fmla="*/ 708 w 2046"/>
                <a:gd name="T39" fmla="*/ 277 h 3119"/>
                <a:gd name="T40" fmla="*/ 567 w 2046"/>
                <a:gd name="T41" fmla="*/ 390 h 3119"/>
                <a:gd name="T42" fmla="*/ 428 w 2046"/>
                <a:gd name="T43" fmla="*/ 522 h 3119"/>
                <a:gd name="T44" fmla="*/ 317 w 2046"/>
                <a:gd name="T45" fmla="*/ 660 h 3119"/>
                <a:gd name="T46" fmla="*/ 215 w 2046"/>
                <a:gd name="T47" fmla="*/ 808 h 3119"/>
                <a:gd name="T48" fmla="*/ 135 w 2046"/>
                <a:gd name="T49" fmla="*/ 972 h 3119"/>
                <a:gd name="T50" fmla="*/ 69 w 2046"/>
                <a:gd name="T51" fmla="*/ 1155 h 3119"/>
                <a:gd name="T52" fmla="*/ 24 w 2046"/>
                <a:gd name="T53" fmla="*/ 1340 h 3119"/>
                <a:gd name="T54" fmla="*/ 3 w 2046"/>
                <a:gd name="T55" fmla="*/ 1537 h 3119"/>
                <a:gd name="T56" fmla="*/ 3 w 2046"/>
                <a:gd name="T57" fmla="*/ 1720 h 3119"/>
                <a:gd name="T58" fmla="*/ 34 w 2046"/>
                <a:gd name="T59" fmla="*/ 1940 h 3119"/>
                <a:gd name="T60" fmla="*/ 83 w 2046"/>
                <a:gd name="T61" fmla="*/ 2131 h 3119"/>
                <a:gd name="T62" fmla="*/ 153 w 2046"/>
                <a:gd name="T63" fmla="*/ 2292 h 3119"/>
                <a:gd name="T64" fmla="*/ 238 w 2046"/>
                <a:gd name="T65" fmla="*/ 2459 h 3119"/>
                <a:gd name="T66" fmla="*/ 356 w 2046"/>
                <a:gd name="T67" fmla="*/ 2621 h 3119"/>
                <a:gd name="T68" fmla="*/ 475 w 2046"/>
                <a:gd name="T69" fmla="*/ 2759 h 3119"/>
                <a:gd name="T70" fmla="*/ 597 w 2046"/>
                <a:gd name="T71" fmla="*/ 2870 h 3119"/>
                <a:gd name="T72" fmla="*/ 745 w 2046"/>
                <a:gd name="T73" fmla="*/ 2975 h 3119"/>
                <a:gd name="T74" fmla="*/ 869 w 2046"/>
                <a:gd name="T75" fmla="*/ 3043 h 3119"/>
                <a:gd name="T76" fmla="*/ 989 w 2046"/>
                <a:gd name="T77" fmla="*/ 3085 h 3119"/>
                <a:gd name="T78" fmla="*/ 1146 w 2046"/>
                <a:gd name="T79" fmla="*/ 3115 h 3119"/>
                <a:gd name="T80" fmla="*/ 1281 w 2046"/>
                <a:gd name="T81" fmla="*/ 3115 h 3119"/>
                <a:gd name="T82" fmla="*/ 1451 w 2046"/>
                <a:gd name="T83" fmla="*/ 3083 h 3119"/>
                <a:gd name="T84" fmla="*/ 1588 w 2046"/>
                <a:gd name="T85" fmla="*/ 3017 h 3119"/>
                <a:gd name="T86" fmla="*/ 1713 w 2046"/>
                <a:gd name="T87" fmla="*/ 2928 h 3119"/>
                <a:gd name="T88" fmla="*/ 1821 w 2046"/>
                <a:gd name="T89" fmla="*/ 2811 h 3119"/>
                <a:gd name="T90" fmla="*/ 1902 w 2046"/>
                <a:gd name="T91" fmla="*/ 2671 h 3119"/>
                <a:gd name="T92" fmla="*/ 1950 w 2046"/>
                <a:gd name="T93" fmla="*/ 2506 h 3119"/>
                <a:gd name="T94" fmla="*/ 1964 w 2046"/>
                <a:gd name="T95" fmla="*/ 2330 h 3119"/>
                <a:gd name="T96" fmla="*/ 1933 w 2046"/>
                <a:gd name="T97" fmla="*/ 2145 h 3119"/>
                <a:gd name="T98" fmla="*/ 1860 w 2046"/>
                <a:gd name="T99" fmla="*/ 1983 h 3119"/>
                <a:gd name="T100" fmla="*/ 1753 w 2046"/>
                <a:gd name="T101" fmla="*/ 1830 h 3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46" h="3119">
                  <a:moveTo>
                    <a:pt x="1682" y="1751"/>
                  </a:moveTo>
                  <a:lnTo>
                    <a:pt x="1609" y="1681"/>
                  </a:lnTo>
                  <a:lnTo>
                    <a:pt x="1534" y="1621"/>
                  </a:lnTo>
                  <a:lnTo>
                    <a:pt x="1372" y="1502"/>
                  </a:lnTo>
                  <a:lnTo>
                    <a:pt x="1290" y="1424"/>
                  </a:lnTo>
                  <a:lnTo>
                    <a:pt x="1229" y="1347"/>
                  </a:lnTo>
                  <a:lnTo>
                    <a:pt x="1166" y="1227"/>
                  </a:lnTo>
                  <a:lnTo>
                    <a:pt x="1130" y="1131"/>
                  </a:lnTo>
                  <a:lnTo>
                    <a:pt x="1097" y="1032"/>
                  </a:lnTo>
                  <a:lnTo>
                    <a:pt x="1085" y="941"/>
                  </a:lnTo>
                  <a:lnTo>
                    <a:pt x="1083" y="850"/>
                  </a:lnTo>
                  <a:lnTo>
                    <a:pt x="1088" y="773"/>
                  </a:lnTo>
                  <a:lnTo>
                    <a:pt x="1106" y="665"/>
                  </a:lnTo>
                  <a:lnTo>
                    <a:pt x="1142" y="564"/>
                  </a:lnTo>
                  <a:lnTo>
                    <a:pt x="1186" y="474"/>
                  </a:lnTo>
                  <a:lnTo>
                    <a:pt x="1245" y="378"/>
                  </a:lnTo>
                  <a:lnTo>
                    <a:pt x="1329" y="281"/>
                  </a:lnTo>
                  <a:lnTo>
                    <a:pt x="1395" y="215"/>
                  </a:lnTo>
                  <a:lnTo>
                    <a:pt x="1463" y="163"/>
                  </a:lnTo>
                  <a:lnTo>
                    <a:pt x="1532" y="122"/>
                  </a:lnTo>
                  <a:lnTo>
                    <a:pt x="1604" y="90"/>
                  </a:lnTo>
                  <a:lnTo>
                    <a:pt x="1682" y="66"/>
                  </a:lnTo>
                  <a:lnTo>
                    <a:pt x="1765" y="54"/>
                  </a:lnTo>
                  <a:lnTo>
                    <a:pt x="1821" y="50"/>
                  </a:lnTo>
                  <a:lnTo>
                    <a:pt x="1886" y="48"/>
                  </a:lnTo>
                  <a:lnTo>
                    <a:pt x="2046" y="60"/>
                  </a:lnTo>
                  <a:lnTo>
                    <a:pt x="1928" y="32"/>
                  </a:lnTo>
                  <a:lnTo>
                    <a:pt x="1842" y="18"/>
                  </a:lnTo>
                  <a:lnTo>
                    <a:pt x="1747" y="6"/>
                  </a:lnTo>
                  <a:lnTo>
                    <a:pt x="1651" y="0"/>
                  </a:lnTo>
                  <a:lnTo>
                    <a:pt x="1570" y="0"/>
                  </a:lnTo>
                  <a:lnTo>
                    <a:pt x="1485" y="6"/>
                  </a:lnTo>
                  <a:lnTo>
                    <a:pt x="1391" y="14"/>
                  </a:lnTo>
                  <a:lnTo>
                    <a:pt x="1306" y="30"/>
                  </a:lnTo>
                  <a:lnTo>
                    <a:pt x="1203" y="54"/>
                  </a:lnTo>
                  <a:lnTo>
                    <a:pt x="1092" y="85"/>
                  </a:lnTo>
                  <a:lnTo>
                    <a:pt x="985" y="127"/>
                  </a:lnTo>
                  <a:lnTo>
                    <a:pt x="900" y="167"/>
                  </a:lnTo>
                  <a:lnTo>
                    <a:pt x="806" y="217"/>
                  </a:lnTo>
                  <a:lnTo>
                    <a:pt x="708" y="277"/>
                  </a:lnTo>
                  <a:lnTo>
                    <a:pt x="637" y="333"/>
                  </a:lnTo>
                  <a:lnTo>
                    <a:pt x="567" y="390"/>
                  </a:lnTo>
                  <a:lnTo>
                    <a:pt x="494" y="458"/>
                  </a:lnTo>
                  <a:lnTo>
                    <a:pt x="428" y="522"/>
                  </a:lnTo>
                  <a:lnTo>
                    <a:pt x="374" y="587"/>
                  </a:lnTo>
                  <a:lnTo>
                    <a:pt x="317" y="660"/>
                  </a:lnTo>
                  <a:lnTo>
                    <a:pt x="266" y="731"/>
                  </a:lnTo>
                  <a:lnTo>
                    <a:pt x="215" y="808"/>
                  </a:lnTo>
                  <a:lnTo>
                    <a:pt x="174" y="888"/>
                  </a:lnTo>
                  <a:lnTo>
                    <a:pt x="135" y="972"/>
                  </a:lnTo>
                  <a:lnTo>
                    <a:pt x="99" y="1059"/>
                  </a:lnTo>
                  <a:lnTo>
                    <a:pt x="69" y="1155"/>
                  </a:lnTo>
                  <a:lnTo>
                    <a:pt x="42" y="1247"/>
                  </a:lnTo>
                  <a:lnTo>
                    <a:pt x="24" y="1340"/>
                  </a:lnTo>
                  <a:lnTo>
                    <a:pt x="10" y="1448"/>
                  </a:lnTo>
                  <a:lnTo>
                    <a:pt x="3" y="1537"/>
                  </a:lnTo>
                  <a:lnTo>
                    <a:pt x="0" y="1627"/>
                  </a:lnTo>
                  <a:lnTo>
                    <a:pt x="3" y="1720"/>
                  </a:lnTo>
                  <a:lnTo>
                    <a:pt x="16" y="1828"/>
                  </a:lnTo>
                  <a:lnTo>
                    <a:pt x="34" y="1940"/>
                  </a:lnTo>
                  <a:lnTo>
                    <a:pt x="57" y="2035"/>
                  </a:lnTo>
                  <a:lnTo>
                    <a:pt x="83" y="2131"/>
                  </a:lnTo>
                  <a:lnTo>
                    <a:pt x="113" y="2208"/>
                  </a:lnTo>
                  <a:lnTo>
                    <a:pt x="153" y="2292"/>
                  </a:lnTo>
                  <a:lnTo>
                    <a:pt x="189" y="2370"/>
                  </a:lnTo>
                  <a:lnTo>
                    <a:pt x="238" y="2459"/>
                  </a:lnTo>
                  <a:lnTo>
                    <a:pt x="296" y="2548"/>
                  </a:lnTo>
                  <a:lnTo>
                    <a:pt x="356" y="2621"/>
                  </a:lnTo>
                  <a:lnTo>
                    <a:pt x="412" y="2691"/>
                  </a:lnTo>
                  <a:lnTo>
                    <a:pt x="475" y="2759"/>
                  </a:lnTo>
                  <a:lnTo>
                    <a:pt x="541" y="2822"/>
                  </a:lnTo>
                  <a:lnTo>
                    <a:pt x="597" y="2870"/>
                  </a:lnTo>
                  <a:lnTo>
                    <a:pt x="668" y="2928"/>
                  </a:lnTo>
                  <a:lnTo>
                    <a:pt x="745" y="2975"/>
                  </a:lnTo>
                  <a:lnTo>
                    <a:pt x="806" y="3012"/>
                  </a:lnTo>
                  <a:lnTo>
                    <a:pt x="869" y="3043"/>
                  </a:lnTo>
                  <a:lnTo>
                    <a:pt x="930" y="3067"/>
                  </a:lnTo>
                  <a:lnTo>
                    <a:pt x="989" y="3085"/>
                  </a:lnTo>
                  <a:lnTo>
                    <a:pt x="1078" y="3107"/>
                  </a:lnTo>
                  <a:lnTo>
                    <a:pt x="1146" y="3115"/>
                  </a:lnTo>
                  <a:lnTo>
                    <a:pt x="1216" y="3119"/>
                  </a:lnTo>
                  <a:lnTo>
                    <a:pt x="1281" y="3115"/>
                  </a:lnTo>
                  <a:lnTo>
                    <a:pt x="1367" y="3104"/>
                  </a:lnTo>
                  <a:lnTo>
                    <a:pt x="1451" y="3083"/>
                  </a:lnTo>
                  <a:lnTo>
                    <a:pt x="1527" y="3053"/>
                  </a:lnTo>
                  <a:lnTo>
                    <a:pt x="1588" y="3017"/>
                  </a:lnTo>
                  <a:lnTo>
                    <a:pt x="1658" y="2975"/>
                  </a:lnTo>
                  <a:lnTo>
                    <a:pt x="1713" y="2928"/>
                  </a:lnTo>
                  <a:lnTo>
                    <a:pt x="1771" y="2874"/>
                  </a:lnTo>
                  <a:lnTo>
                    <a:pt x="1821" y="2811"/>
                  </a:lnTo>
                  <a:lnTo>
                    <a:pt x="1867" y="2743"/>
                  </a:lnTo>
                  <a:lnTo>
                    <a:pt x="1902" y="2671"/>
                  </a:lnTo>
                  <a:lnTo>
                    <a:pt x="1928" y="2590"/>
                  </a:lnTo>
                  <a:lnTo>
                    <a:pt x="1950" y="2506"/>
                  </a:lnTo>
                  <a:lnTo>
                    <a:pt x="1962" y="2420"/>
                  </a:lnTo>
                  <a:lnTo>
                    <a:pt x="1964" y="2330"/>
                  </a:lnTo>
                  <a:lnTo>
                    <a:pt x="1952" y="2231"/>
                  </a:lnTo>
                  <a:lnTo>
                    <a:pt x="1933" y="2145"/>
                  </a:lnTo>
                  <a:lnTo>
                    <a:pt x="1898" y="2062"/>
                  </a:lnTo>
                  <a:lnTo>
                    <a:pt x="1860" y="1983"/>
                  </a:lnTo>
                  <a:lnTo>
                    <a:pt x="1813" y="1914"/>
                  </a:lnTo>
                  <a:lnTo>
                    <a:pt x="1753" y="1830"/>
                  </a:lnTo>
                  <a:lnTo>
                    <a:pt x="1682" y="1751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  <a:extLst>
              <a:ext uri="{91240B29-F687-4F45-9708-019B960494DF}">
                <a14:hiddenLine xmlns:a14="http://schemas.microsoft.com/office/drawing/2010/main" w="14288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th-TH" sz="3600" kern="0">
                <a:solidFill>
                  <a:srgbClr val="FFFF00"/>
                </a:solidFill>
                <a:latin typeface="AngsanaUPC" pitchFamily="18" charset="-34"/>
                <a:cs typeface="LilyUPC" panose="020B0604020202020204" pitchFamily="34" charset="-34"/>
              </a:endParaRPr>
            </a:p>
          </p:txBody>
        </p:sp>
      </p:grp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142875" y="1831975"/>
            <a:ext cx="33909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คนดีสร้าง</a:t>
            </a:r>
            <a:r>
              <a:rPr lang="th-TH" sz="2800" b="1" u="sng" dirty="0">
                <a:solidFill>
                  <a:srgbClr val="000099"/>
                </a:solidFill>
                <a:latin typeface="Angsana News" pitchFamily="18" charset="-34"/>
                <a:cs typeface="AngsanaUPC" pitchFamily="18" charset="-34"/>
              </a:rPr>
              <a:t>ระบบดีมีคุณภาพ</a:t>
            </a:r>
          </a:p>
          <a:p>
            <a:pPr marL="34290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ปัญหาราบ</a:t>
            </a:r>
            <a:r>
              <a:rPr lang="th-TH" sz="2800" b="1" u="sng" dirty="0">
                <a:solidFill>
                  <a:srgbClr val="000099"/>
                </a:solidFill>
                <a:latin typeface="Angsana News" pitchFamily="18" charset="-34"/>
                <a:cs typeface="AngsanaUPC" pitchFamily="18" charset="-34"/>
              </a:rPr>
              <a:t>ปราบระบบอุปถัมภ์</a:t>
            </a:r>
          </a:p>
          <a:p>
            <a:pPr marL="34290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u="sng" dirty="0">
                <a:solidFill>
                  <a:srgbClr val="000099"/>
                </a:solidFill>
                <a:latin typeface="Angsana News" pitchFamily="18" charset="-34"/>
                <a:cs typeface="AngsanaUPC" pitchFamily="18" charset="-34"/>
              </a:rPr>
              <a:t>ระบบดีเสริมคนดี</a:t>
            </a: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มีคุณธรรม</a:t>
            </a:r>
          </a:p>
          <a:p>
            <a:pPr marL="34290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สองส่วนนำองค์กรไกลให้</a:t>
            </a:r>
            <a:r>
              <a:rPr lang="th-TH" sz="2800" b="1" u="sng" dirty="0">
                <a:solidFill>
                  <a:srgbClr val="000099"/>
                </a:solidFill>
                <a:latin typeface="Angsana News" pitchFamily="18" charset="-34"/>
                <a:cs typeface="AngsanaUPC" pitchFamily="18" charset="-34"/>
              </a:rPr>
              <a:t>วัฒนา</a:t>
            </a:r>
            <a:endParaRPr lang="th-TH" sz="2800" b="1" i="1" u="sng" dirty="0">
              <a:solidFill>
                <a:srgbClr val="000099"/>
              </a:solidFill>
              <a:latin typeface="Angsana News" pitchFamily="18" charset="-34"/>
              <a:cs typeface="AngsanaUPC" pitchFamily="18" charset="-34"/>
            </a:endParaRP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142875" y="4168775"/>
            <a:ext cx="3233738" cy="169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คนไม่ดีระบบดีมีที่ไหน</a:t>
            </a:r>
          </a:p>
          <a:p>
            <a:pPr marL="34290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คนฉุดให้ระบบจมถมปัญหา</a:t>
            </a:r>
          </a:p>
          <a:p>
            <a:pPr marL="34290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ระบบจมถมคนให้ไร้ปัญญา</a:t>
            </a:r>
          </a:p>
          <a:p>
            <a:pPr marL="34290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สองส่วนพา องค์กรให้ ไม่เจริญ</a:t>
            </a:r>
            <a:endParaRPr lang="th-TH" sz="2800" b="1" i="1" dirty="0">
              <a:solidFill>
                <a:srgbClr val="FF0000"/>
              </a:solidFill>
              <a:latin typeface="Angsana News" pitchFamily="18" charset="-34"/>
              <a:cs typeface="AngsanaUPC" pitchFamily="18" charset="-34"/>
            </a:endParaRP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5722938" y="1831975"/>
            <a:ext cx="3192462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องค์กรดีเพราะ</a:t>
            </a:r>
            <a:r>
              <a:rPr lang="th-TH" sz="2800" b="1" u="sng" dirty="0">
                <a:solidFill>
                  <a:srgbClr val="000099"/>
                </a:solidFill>
                <a:latin typeface="Angsana News" pitchFamily="18" charset="-34"/>
                <a:cs typeface="AngsanaUPC" pitchFamily="18" charset="-34"/>
              </a:rPr>
              <a:t>คนดีมีความคิด</a:t>
            </a:r>
          </a:p>
          <a:p>
            <a:pPr marL="342900" indent="-3429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u="sng" dirty="0">
                <a:solidFill>
                  <a:srgbClr val="000099"/>
                </a:solidFill>
                <a:latin typeface="Angsana News" pitchFamily="18" charset="-34"/>
                <a:cs typeface="AngsanaUPC" pitchFamily="18" charset="-34"/>
              </a:rPr>
              <a:t>รู้ถูกผิดรู้คุณค่า</a:t>
            </a: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น่าสรรเสริญ</a:t>
            </a:r>
          </a:p>
          <a:p>
            <a:pPr marL="342900" indent="-3429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u="sng" dirty="0">
                <a:solidFill>
                  <a:srgbClr val="000099"/>
                </a:solidFill>
                <a:latin typeface="Angsana News" pitchFamily="18" charset="-34"/>
                <a:cs typeface="AngsanaUPC" pitchFamily="18" charset="-34"/>
              </a:rPr>
              <a:t>แก้ปัญหา</a:t>
            </a: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สิ่งข้องขัด</a:t>
            </a:r>
            <a:r>
              <a:rPr lang="th-TH" sz="2800" b="1" u="sng" dirty="0">
                <a:solidFill>
                  <a:srgbClr val="000099"/>
                </a:solidFill>
                <a:latin typeface="Angsana News" pitchFamily="18" charset="-34"/>
                <a:cs typeface="AngsanaUPC" pitchFamily="18" charset="-34"/>
              </a:rPr>
              <a:t>ตัดส่วนเกิน</a:t>
            </a:r>
          </a:p>
          <a:p>
            <a:pPr marL="342900" indent="-3429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เป็นทางเดินสู่วิวัฒน์จัดองค์การ</a:t>
            </a:r>
            <a:endParaRPr lang="th-TH" sz="2800" b="1" i="1" dirty="0">
              <a:solidFill>
                <a:srgbClr val="FF0000"/>
              </a:solidFill>
              <a:latin typeface="Angsana News" pitchFamily="18" charset="-34"/>
              <a:cs typeface="AngsanaUPC" pitchFamily="18" charset="-34"/>
            </a:endParaRP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5189538" y="4237038"/>
            <a:ext cx="3725862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สร้างคนดีระบบเด่นเป็น</a:t>
            </a:r>
            <a:r>
              <a:rPr lang="th-TH" sz="2800" b="1" u="sng" dirty="0">
                <a:solidFill>
                  <a:srgbClr val="000099"/>
                </a:solidFill>
                <a:latin typeface="Angsana News" pitchFamily="18" charset="-34"/>
                <a:cs typeface="AngsanaUPC" pitchFamily="18" charset="-34"/>
              </a:rPr>
              <a:t>ธรรมรัฐ</a:t>
            </a:r>
          </a:p>
          <a:p>
            <a:pPr marL="342900" indent="-3429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แก้วิบัติ</a:t>
            </a:r>
            <a:r>
              <a:rPr lang="th-TH" sz="2800" b="1" u="sng" dirty="0">
                <a:solidFill>
                  <a:srgbClr val="000099"/>
                </a:solidFill>
                <a:latin typeface="Angsana News" pitchFamily="18" charset="-34"/>
                <a:cs typeface="AngsanaUPC" pitchFamily="18" charset="-34"/>
              </a:rPr>
              <a:t>จัดระเบียบ</a:t>
            </a: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เทียบ</a:t>
            </a:r>
            <a:r>
              <a:rPr lang="th-TH" sz="2800" b="1" u="sng" dirty="0">
                <a:solidFill>
                  <a:srgbClr val="000099"/>
                </a:solidFill>
                <a:latin typeface="Angsana News" pitchFamily="18" charset="-34"/>
                <a:cs typeface="AngsanaUPC" pitchFamily="18" charset="-34"/>
              </a:rPr>
              <a:t>มาตรฐาน</a:t>
            </a:r>
            <a:r>
              <a:rPr lang="th-TH" sz="2800" b="1" u="sng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 </a:t>
            </a:r>
          </a:p>
          <a:p>
            <a:pPr marL="342900" indent="-3429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u="sng" dirty="0">
                <a:solidFill>
                  <a:srgbClr val="000099"/>
                </a:solidFill>
                <a:latin typeface="Angsana News" pitchFamily="18" charset="-34"/>
                <a:cs typeface="AngsanaUPC" pitchFamily="18" charset="-34"/>
              </a:rPr>
              <a:t>ปรับโครงสร้าง</a:t>
            </a: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วางแนวคิด</a:t>
            </a:r>
            <a:r>
              <a:rPr lang="th-TH" sz="2800" b="1" u="sng" dirty="0">
                <a:solidFill>
                  <a:srgbClr val="000099"/>
                </a:solidFill>
                <a:latin typeface="Angsana News" pitchFamily="18" charset="-34"/>
                <a:cs typeface="AngsanaUPC" pitchFamily="18" charset="-34"/>
              </a:rPr>
              <a:t>ติดตามงาน</a:t>
            </a:r>
          </a:p>
          <a:p>
            <a:pPr marL="342900" indent="-3429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u="sng" dirty="0">
                <a:solidFill>
                  <a:srgbClr val="000099"/>
                </a:solidFill>
                <a:latin typeface="Angsana News" pitchFamily="18" charset="-34"/>
                <a:cs typeface="AngsanaUPC" pitchFamily="18" charset="-34"/>
              </a:rPr>
              <a:t>บริหาร</a:t>
            </a:r>
            <a:r>
              <a:rPr lang="th-TH" sz="2800" b="1" dirty="0">
                <a:solidFill>
                  <a:srgbClr val="FF0000"/>
                </a:solidFill>
                <a:latin typeface="Angsana News" pitchFamily="18" charset="-34"/>
                <a:cs typeface="AngsanaUPC" pitchFamily="18" charset="-34"/>
              </a:rPr>
              <a:t>องค์กรใหม่ให้</a:t>
            </a:r>
            <a:r>
              <a:rPr lang="th-TH" sz="2800" b="1" u="sng" dirty="0">
                <a:solidFill>
                  <a:srgbClr val="000099"/>
                </a:solidFill>
                <a:latin typeface="Angsana News" pitchFamily="18" charset="-34"/>
                <a:cs typeface="AngsanaUPC" pitchFamily="18" charset="-34"/>
              </a:rPr>
              <a:t>ยั่งยืน</a:t>
            </a:r>
          </a:p>
        </p:txBody>
      </p:sp>
      <p:sp>
        <p:nvSpPr>
          <p:cNvPr id="53" name="Freeform 11"/>
          <p:cNvSpPr>
            <a:spLocks/>
          </p:cNvSpPr>
          <p:nvPr/>
        </p:nvSpPr>
        <p:spPr bwMode="auto">
          <a:xfrm>
            <a:off x="9272588" y="2343150"/>
            <a:ext cx="1624012" cy="2474913"/>
          </a:xfrm>
          <a:custGeom>
            <a:avLst/>
            <a:gdLst>
              <a:gd name="T0" fmla="*/ 436 w 2045"/>
              <a:gd name="T1" fmla="*/ 1438 h 3118"/>
              <a:gd name="T2" fmla="*/ 673 w 2045"/>
              <a:gd name="T3" fmla="*/ 1617 h 3118"/>
              <a:gd name="T4" fmla="*/ 816 w 2045"/>
              <a:gd name="T5" fmla="*/ 1772 h 3118"/>
              <a:gd name="T6" fmla="*/ 915 w 2045"/>
              <a:gd name="T7" fmla="*/ 1987 h 3118"/>
              <a:gd name="T8" fmla="*/ 961 w 2045"/>
              <a:gd name="T9" fmla="*/ 2178 h 3118"/>
              <a:gd name="T10" fmla="*/ 957 w 2045"/>
              <a:gd name="T11" fmla="*/ 2346 h 3118"/>
              <a:gd name="T12" fmla="*/ 904 w 2045"/>
              <a:gd name="T13" fmla="*/ 2555 h 3118"/>
              <a:gd name="T14" fmla="*/ 800 w 2045"/>
              <a:gd name="T15" fmla="*/ 2740 h 3118"/>
              <a:gd name="T16" fmla="*/ 650 w 2045"/>
              <a:gd name="T17" fmla="*/ 2904 h 3118"/>
              <a:gd name="T18" fmla="*/ 514 w 2045"/>
              <a:gd name="T19" fmla="*/ 2997 h 3118"/>
              <a:gd name="T20" fmla="*/ 364 w 2045"/>
              <a:gd name="T21" fmla="*/ 3053 h 3118"/>
              <a:gd name="T22" fmla="*/ 225 w 2045"/>
              <a:gd name="T23" fmla="*/ 3069 h 3118"/>
              <a:gd name="T24" fmla="*/ 0 w 2045"/>
              <a:gd name="T25" fmla="*/ 3059 h 3118"/>
              <a:gd name="T26" fmla="*/ 203 w 2045"/>
              <a:gd name="T27" fmla="*/ 3101 h 3118"/>
              <a:gd name="T28" fmla="*/ 394 w 2045"/>
              <a:gd name="T29" fmla="*/ 3118 h 3118"/>
              <a:gd name="T30" fmla="*/ 561 w 2045"/>
              <a:gd name="T31" fmla="*/ 3113 h 3118"/>
              <a:gd name="T32" fmla="*/ 740 w 2045"/>
              <a:gd name="T33" fmla="*/ 3088 h 3118"/>
              <a:gd name="T34" fmla="*/ 953 w 2045"/>
              <a:gd name="T35" fmla="*/ 3033 h 3118"/>
              <a:gd name="T36" fmla="*/ 1146 w 2045"/>
              <a:gd name="T37" fmla="*/ 2951 h 3118"/>
              <a:gd name="T38" fmla="*/ 1338 w 2045"/>
              <a:gd name="T39" fmla="*/ 2841 h 3118"/>
              <a:gd name="T40" fmla="*/ 1479 w 2045"/>
              <a:gd name="T41" fmla="*/ 2728 h 3118"/>
              <a:gd name="T42" fmla="*/ 1618 w 2045"/>
              <a:gd name="T43" fmla="*/ 2597 h 3118"/>
              <a:gd name="T44" fmla="*/ 1729 w 2045"/>
              <a:gd name="T45" fmla="*/ 2459 h 3118"/>
              <a:gd name="T46" fmla="*/ 1831 w 2045"/>
              <a:gd name="T47" fmla="*/ 2310 h 3118"/>
              <a:gd name="T48" fmla="*/ 1911 w 2045"/>
              <a:gd name="T49" fmla="*/ 2147 h 3118"/>
              <a:gd name="T50" fmla="*/ 1976 w 2045"/>
              <a:gd name="T51" fmla="*/ 1964 h 3118"/>
              <a:gd name="T52" fmla="*/ 2022 w 2045"/>
              <a:gd name="T53" fmla="*/ 1778 h 3118"/>
              <a:gd name="T54" fmla="*/ 2042 w 2045"/>
              <a:gd name="T55" fmla="*/ 1581 h 3118"/>
              <a:gd name="T56" fmla="*/ 2042 w 2045"/>
              <a:gd name="T57" fmla="*/ 1398 h 3118"/>
              <a:gd name="T58" fmla="*/ 2012 w 2045"/>
              <a:gd name="T59" fmla="*/ 1178 h 3118"/>
              <a:gd name="T60" fmla="*/ 1962 w 2045"/>
              <a:gd name="T61" fmla="*/ 988 h 3118"/>
              <a:gd name="T62" fmla="*/ 1892 w 2045"/>
              <a:gd name="T63" fmla="*/ 826 h 3118"/>
              <a:gd name="T64" fmla="*/ 1807 w 2045"/>
              <a:gd name="T65" fmla="*/ 659 h 3118"/>
              <a:gd name="T66" fmla="*/ 1690 w 2045"/>
              <a:gd name="T67" fmla="*/ 498 h 3118"/>
              <a:gd name="T68" fmla="*/ 1570 w 2045"/>
              <a:gd name="T69" fmla="*/ 360 h 3118"/>
              <a:gd name="T70" fmla="*/ 1449 w 2045"/>
              <a:gd name="T71" fmla="*/ 249 h 3118"/>
              <a:gd name="T72" fmla="*/ 1301 w 2045"/>
              <a:gd name="T73" fmla="*/ 143 h 3118"/>
              <a:gd name="T74" fmla="*/ 1176 w 2045"/>
              <a:gd name="T75" fmla="*/ 75 h 3118"/>
              <a:gd name="T76" fmla="*/ 1057 w 2045"/>
              <a:gd name="T77" fmla="*/ 33 h 3118"/>
              <a:gd name="T78" fmla="*/ 899 w 2045"/>
              <a:gd name="T79" fmla="*/ 3 h 3118"/>
              <a:gd name="T80" fmla="*/ 765 w 2045"/>
              <a:gd name="T81" fmla="*/ 3 h 3118"/>
              <a:gd name="T82" fmla="*/ 594 w 2045"/>
              <a:gd name="T83" fmla="*/ 36 h 3118"/>
              <a:gd name="T84" fmla="*/ 458 w 2045"/>
              <a:gd name="T85" fmla="*/ 101 h 3118"/>
              <a:gd name="T86" fmla="*/ 333 w 2045"/>
              <a:gd name="T87" fmla="*/ 191 h 3118"/>
              <a:gd name="T88" fmla="*/ 225 w 2045"/>
              <a:gd name="T89" fmla="*/ 308 h 3118"/>
              <a:gd name="T90" fmla="*/ 143 w 2045"/>
              <a:gd name="T91" fmla="*/ 448 h 3118"/>
              <a:gd name="T92" fmla="*/ 96 w 2045"/>
              <a:gd name="T93" fmla="*/ 613 h 3118"/>
              <a:gd name="T94" fmla="*/ 82 w 2045"/>
              <a:gd name="T95" fmla="*/ 788 h 3118"/>
              <a:gd name="T96" fmla="*/ 113 w 2045"/>
              <a:gd name="T97" fmla="*/ 974 h 3118"/>
              <a:gd name="T98" fmla="*/ 185 w 2045"/>
              <a:gd name="T99" fmla="*/ 1135 h 3118"/>
              <a:gd name="T100" fmla="*/ 293 w 2045"/>
              <a:gd name="T101" fmla="*/ 1288 h 3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045" h="3118">
                <a:moveTo>
                  <a:pt x="364" y="1368"/>
                </a:moveTo>
                <a:lnTo>
                  <a:pt x="436" y="1438"/>
                </a:lnTo>
                <a:lnTo>
                  <a:pt x="511" y="1497"/>
                </a:lnTo>
                <a:lnTo>
                  <a:pt x="673" y="1617"/>
                </a:lnTo>
                <a:lnTo>
                  <a:pt x="756" y="1694"/>
                </a:lnTo>
                <a:lnTo>
                  <a:pt x="816" y="1772"/>
                </a:lnTo>
                <a:lnTo>
                  <a:pt x="880" y="1891"/>
                </a:lnTo>
                <a:lnTo>
                  <a:pt x="915" y="1987"/>
                </a:lnTo>
                <a:lnTo>
                  <a:pt x="949" y="2086"/>
                </a:lnTo>
                <a:lnTo>
                  <a:pt x="961" y="2178"/>
                </a:lnTo>
                <a:lnTo>
                  <a:pt x="963" y="2268"/>
                </a:lnTo>
                <a:lnTo>
                  <a:pt x="957" y="2346"/>
                </a:lnTo>
                <a:lnTo>
                  <a:pt x="939" y="2454"/>
                </a:lnTo>
                <a:lnTo>
                  <a:pt x="904" y="2555"/>
                </a:lnTo>
                <a:lnTo>
                  <a:pt x="859" y="2644"/>
                </a:lnTo>
                <a:lnTo>
                  <a:pt x="800" y="2740"/>
                </a:lnTo>
                <a:lnTo>
                  <a:pt x="716" y="2837"/>
                </a:lnTo>
                <a:lnTo>
                  <a:pt x="650" y="2904"/>
                </a:lnTo>
                <a:lnTo>
                  <a:pt x="583" y="2956"/>
                </a:lnTo>
                <a:lnTo>
                  <a:pt x="514" y="2997"/>
                </a:lnTo>
                <a:lnTo>
                  <a:pt x="441" y="3029"/>
                </a:lnTo>
                <a:lnTo>
                  <a:pt x="364" y="3053"/>
                </a:lnTo>
                <a:lnTo>
                  <a:pt x="281" y="3064"/>
                </a:lnTo>
                <a:lnTo>
                  <a:pt x="225" y="3069"/>
                </a:lnTo>
                <a:lnTo>
                  <a:pt x="159" y="3071"/>
                </a:lnTo>
                <a:lnTo>
                  <a:pt x="0" y="3059"/>
                </a:lnTo>
                <a:lnTo>
                  <a:pt x="117" y="3087"/>
                </a:lnTo>
                <a:lnTo>
                  <a:pt x="203" y="3101"/>
                </a:lnTo>
                <a:lnTo>
                  <a:pt x="298" y="3113"/>
                </a:lnTo>
                <a:lnTo>
                  <a:pt x="394" y="3118"/>
                </a:lnTo>
                <a:lnTo>
                  <a:pt x="476" y="3118"/>
                </a:lnTo>
                <a:lnTo>
                  <a:pt x="561" y="3113"/>
                </a:lnTo>
                <a:lnTo>
                  <a:pt x="655" y="3104"/>
                </a:lnTo>
                <a:lnTo>
                  <a:pt x="740" y="3088"/>
                </a:lnTo>
                <a:lnTo>
                  <a:pt x="842" y="3064"/>
                </a:lnTo>
                <a:lnTo>
                  <a:pt x="953" y="3033"/>
                </a:lnTo>
                <a:lnTo>
                  <a:pt x="1061" y="2991"/>
                </a:lnTo>
                <a:lnTo>
                  <a:pt x="1146" y="2951"/>
                </a:lnTo>
                <a:lnTo>
                  <a:pt x="1240" y="2902"/>
                </a:lnTo>
                <a:lnTo>
                  <a:pt x="1338" y="2841"/>
                </a:lnTo>
                <a:lnTo>
                  <a:pt x="1409" y="2785"/>
                </a:lnTo>
                <a:lnTo>
                  <a:pt x="1479" y="2728"/>
                </a:lnTo>
                <a:lnTo>
                  <a:pt x="1552" y="2661"/>
                </a:lnTo>
                <a:lnTo>
                  <a:pt x="1618" y="2597"/>
                </a:lnTo>
                <a:lnTo>
                  <a:pt x="1672" y="2531"/>
                </a:lnTo>
                <a:lnTo>
                  <a:pt x="1729" y="2459"/>
                </a:lnTo>
                <a:lnTo>
                  <a:pt x="1779" y="2388"/>
                </a:lnTo>
                <a:lnTo>
                  <a:pt x="1831" y="2310"/>
                </a:lnTo>
                <a:lnTo>
                  <a:pt x="1872" y="2231"/>
                </a:lnTo>
                <a:lnTo>
                  <a:pt x="1911" y="2147"/>
                </a:lnTo>
                <a:lnTo>
                  <a:pt x="1946" y="2059"/>
                </a:lnTo>
                <a:lnTo>
                  <a:pt x="1976" y="1964"/>
                </a:lnTo>
                <a:lnTo>
                  <a:pt x="2003" y="1872"/>
                </a:lnTo>
                <a:lnTo>
                  <a:pt x="2022" y="1778"/>
                </a:lnTo>
                <a:lnTo>
                  <a:pt x="2036" y="1671"/>
                </a:lnTo>
                <a:lnTo>
                  <a:pt x="2042" y="1581"/>
                </a:lnTo>
                <a:lnTo>
                  <a:pt x="2045" y="1492"/>
                </a:lnTo>
                <a:lnTo>
                  <a:pt x="2042" y="1398"/>
                </a:lnTo>
                <a:lnTo>
                  <a:pt x="2029" y="1290"/>
                </a:lnTo>
                <a:lnTo>
                  <a:pt x="2012" y="1178"/>
                </a:lnTo>
                <a:lnTo>
                  <a:pt x="1988" y="1084"/>
                </a:lnTo>
                <a:lnTo>
                  <a:pt x="1962" y="988"/>
                </a:lnTo>
                <a:lnTo>
                  <a:pt x="1932" y="910"/>
                </a:lnTo>
                <a:lnTo>
                  <a:pt x="1892" y="826"/>
                </a:lnTo>
                <a:lnTo>
                  <a:pt x="1857" y="749"/>
                </a:lnTo>
                <a:lnTo>
                  <a:pt x="1807" y="659"/>
                </a:lnTo>
                <a:lnTo>
                  <a:pt x="1749" y="571"/>
                </a:lnTo>
                <a:lnTo>
                  <a:pt x="1690" y="498"/>
                </a:lnTo>
                <a:lnTo>
                  <a:pt x="1634" y="428"/>
                </a:lnTo>
                <a:lnTo>
                  <a:pt x="1570" y="360"/>
                </a:lnTo>
                <a:lnTo>
                  <a:pt x="1505" y="296"/>
                </a:lnTo>
                <a:lnTo>
                  <a:pt x="1449" y="249"/>
                </a:lnTo>
                <a:lnTo>
                  <a:pt x="1377" y="191"/>
                </a:lnTo>
                <a:lnTo>
                  <a:pt x="1301" y="143"/>
                </a:lnTo>
                <a:lnTo>
                  <a:pt x="1240" y="107"/>
                </a:lnTo>
                <a:lnTo>
                  <a:pt x="1176" y="75"/>
                </a:lnTo>
                <a:lnTo>
                  <a:pt x="1116" y="52"/>
                </a:lnTo>
                <a:lnTo>
                  <a:pt x="1057" y="33"/>
                </a:lnTo>
                <a:lnTo>
                  <a:pt x="967" y="12"/>
                </a:lnTo>
                <a:lnTo>
                  <a:pt x="899" y="3"/>
                </a:lnTo>
                <a:lnTo>
                  <a:pt x="829" y="0"/>
                </a:lnTo>
                <a:lnTo>
                  <a:pt x="765" y="3"/>
                </a:lnTo>
                <a:lnTo>
                  <a:pt x="678" y="15"/>
                </a:lnTo>
                <a:lnTo>
                  <a:pt x="594" y="36"/>
                </a:lnTo>
                <a:lnTo>
                  <a:pt x="519" y="66"/>
                </a:lnTo>
                <a:lnTo>
                  <a:pt x="458" y="101"/>
                </a:lnTo>
                <a:lnTo>
                  <a:pt x="388" y="143"/>
                </a:lnTo>
                <a:lnTo>
                  <a:pt x="333" y="191"/>
                </a:lnTo>
                <a:lnTo>
                  <a:pt x="275" y="245"/>
                </a:lnTo>
                <a:lnTo>
                  <a:pt x="225" y="308"/>
                </a:lnTo>
                <a:lnTo>
                  <a:pt x="179" y="376"/>
                </a:lnTo>
                <a:lnTo>
                  <a:pt x="143" y="448"/>
                </a:lnTo>
                <a:lnTo>
                  <a:pt x="117" y="529"/>
                </a:lnTo>
                <a:lnTo>
                  <a:pt x="96" y="613"/>
                </a:lnTo>
                <a:lnTo>
                  <a:pt x="84" y="699"/>
                </a:lnTo>
                <a:lnTo>
                  <a:pt x="82" y="788"/>
                </a:lnTo>
                <a:lnTo>
                  <a:pt x="94" y="888"/>
                </a:lnTo>
                <a:lnTo>
                  <a:pt x="113" y="974"/>
                </a:lnTo>
                <a:lnTo>
                  <a:pt x="147" y="1057"/>
                </a:lnTo>
                <a:lnTo>
                  <a:pt x="185" y="1135"/>
                </a:lnTo>
                <a:lnTo>
                  <a:pt x="233" y="1204"/>
                </a:lnTo>
                <a:lnTo>
                  <a:pt x="293" y="1288"/>
                </a:lnTo>
                <a:lnTo>
                  <a:pt x="364" y="1368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3600">
              <a:solidFill>
                <a:srgbClr val="FFFF00"/>
              </a:solidFill>
              <a:latin typeface="AngsanaUPC" pitchFamily="18" charset="-34"/>
              <a:cs typeface="LilyUPC" panose="020B0604020202020204" pitchFamily="34" charset="-34"/>
            </a:endParaRPr>
          </a:p>
        </p:txBody>
      </p:sp>
      <p:sp>
        <p:nvSpPr>
          <p:cNvPr id="54" name="Freeform 12"/>
          <p:cNvSpPr>
            <a:spLocks/>
          </p:cNvSpPr>
          <p:nvPr/>
        </p:nvSpPr>
        <p:spPr bwMode="auto">
          <a:xfrm>
            <a:off x="-1676400" y="2411413"/>
            <a:ext cx="1622425" cy="2474912"/>
          </a:xfrm>
          <a:custGeom>
            <a:avLst/>
            <a:gdLst>
              <a:gd name="T0" fmla="*/ 1609 w 2046"/>
              <a:gd name="T1" fmla="*/ 1681 h 3119"/>
              <a:gd name="T2" fmla="*/ 1372 w 2046"/>
              <a:gd name="T3" fmla="*/ 1502 h 3119"/>
              <a:gd name="T4" fmla="*/ 1229 w 2046"/>
              <a:gd name="T5" fmla="*/ 1347 h 3119"/>
              <a:gd name="T6" fmla="*/ 1130 w 2046"/>
              <a:gd name="T7" fmla="*/ 1131 h 3119"/>
              <a:gd name="T8" fmla="*/ 1085 w 2046"/>
              <a:gd name="T9" fmla="*/ 941 h 3119"/>
              <a:gd name="T10" fmla="*/ 1088 w 2046"/>
              <a:gd name="T11" fmla="*/ 773 h 3119"/>
              <a:gd name="T12" fmla="*/ 1142 w 2046"/>
              <a:gd name="T13" fmla="*/ 564 h 3119"/>
              <a:gd name="T14" fmla="*/ 1245 w 2046"/>
              <a:gd name="T15" fmla="*/ 378 h 3119"/>
              <a:gd name="T16" fmla="*/ 1395 w 2046"/>
              <a:gd name="T17" fmla="*/ 215 h 3119"/>
              <a:gd name="T18" fmla="*/ 1532 w 2046"/>
              <a:gd name="T19" fmla="*/ 122 h 3119"/>
              <a:gd name="T20" fmla="*/ 1682 w 2046"/>
              <a:gd name="T21" fmla="*/ 66 h 3119"/>
              <a:gd name="T22" fmla="*/ 1821 w 2046"/>
              <a:gd name="T23" fmla="*/ 50 h 3119"/>
              <a:gd name="T24" fmla="*/ 2046 w 2046"/>
              <a:gd name="T25" fmla="*/ 60 h 3119"/>
              <a:gd name="T26" fmla="*/ 1842 w 2046"/>
              <a:gd name="T27" fmla="*/ 18 h 3119"/>
              <a:gd name="T28" fmla="*/ 1651 w 2046"/>
              <a:gd name="T29" fmla="*/ 0 h 3119"/>
              <a:gd name="T30" fmla="*/ 1485 w 2046"/>
              <a:gd name="T31" fmla="*/ 6 h 3119"/>
              <a:gd name="T32" fmla="*/ 1306 w 2046"/>
              <a:gd name="T33" fmla="*/ 30 h 3119"/>
              <a:gd name="T34" fmla="*/ 1092 w 2046"/>
              <a:gd name="T35" fmla="*/ 85 h 3119"/>
              <a:gd name="T36" fmla="*/ 900 w 2046"/>
              <a:gd name="T37" fmla="*/ 167 h 3119"/>
              <a:gd name="T38" fmla="*/ 708 w 2046"/>
              <a:gd name="T39" fmla="*/ 277 h 3119"/>
              <a:gd name="T40" fmla="*/ 567 w 2046"/>
              <a:gd name="T41" fmla="*/ 390 h 3119"/>
              <a:gd name="T42" fmla="*/ 428 w 2046"/>
              <a:gd name="T43" fmla="*/ 522 h 3119"/>
              <a:gd name="T44" fmla="*/ 317 w 2046"/>
              <a:gd name="T45" fmla="*/ 660 h 3119"/>
              <a:gd name="T46" fmla="*/ 215 w 2046"/>
              <a:gd name="T47" fmla="*/ 808 h 3119"/>
              <a:gd name="T48" fmla="*/ 135 w 2046"/>
              <a:gd name="T49" fmla="*/ 972 h 3119"/>
              <a:gd name="T50" fmla="*/ 69 w 2046"/>
              <a:gd name="T51" fmla="*/ 1155 h 3119"/>
              <a:gd name="T52" fmla="*/ 24 w 2046"/>
              <a:gd name="T53" fmla="*/ 1340 h 3119"/>
              <a:gd name="T54" fmla="*/ 3 w 2046"/>
              <a:gd name="T55" fmla="*/ 1537 h 3119"/>
              <a:gd name="T56" fmla="*/ 3 w 2046"/>
              <a:gd name="T57" fmla="*/ 1720 h 3119"/>
              <a:gd name="T58" fmla="*/ 34 w 2046"/>
              <a:gd name="T59" fmla="*/ 1940 h 3119"/>
              <a:gd name="T60" fmla="*/ 83 w 2046"/>
              <a:gd name="T61" fmla="*/ 2131 h 3119"/>
              <a:gd name="T62" fmla="*/ 153 w 2046"/>
              <a:gd name="T63" fmla="*/ 2292 h 3119"/>
              <a:gd name="T64" fmla="*/ 238 w 2046"/>
              <a:gd name="T65" fmla="*/ 2459 h 3119"/>
              <a:gd name="T66" fmla="*/ 356 w 2046"/>
              <a:gd name="T67" fmla="*/ 2621 h 3119"/>
              <a:gd name="T68" fmla="*/ 475 w 2046"/>
              <a:gd name="T69" fmla="*/ 2759 h 3119"/>
              <a:gd name="T70" fmla="*/ 597 w 2046"/>
              <a:gd name="T71" fmla="*/ 2870 h 3119"/>
              <a:gd name="T72" fmla="*/ 745 w 2046"/>
              <a:gd name="T73" fmla="*/ 2975 h 3119"/>
              <a:gd name="T74" fmla="*/ 869 w 2046"/>
              <a:gd name="T75" fmla="*/ 3043 h 3119"/>
              <a:gd name="T76" fmla="*/ 989 w 2046"/>
              <a:gd name="T77" fmla="*/ 3085 h 3119"/>
              <a:gd name="T78" fmla="*/ 1146 w 2046"/>
              <a:gd name="T79" fmla="*/ 3115 h 3119"/>
              <a:gd name="T80" fmla="*/ 1281 w 2046"/>
              <a:gd name="T81" fmla="*/ 3115 h 3119"/>
              <a:gd name="T82" fmla="*/ 1451 w 2046"/>
              <a:gd name="T83" fmla="*/ 3083 h 3119"/>
              <a:gd name="T84" fmla="*/ 1588 w 2046"/>
              <a:gd name="T85" fmla="*/ 3017 h 3119"/>
              <a:gd name="T86" fmla="*/ 1713 w 2046"/>
              <a:gd name="T87" fmla="*/ 2928 h 3119"/>
              <a:gd name="T88" fmla="*/ 1821 w 2046"/>
              <a:gd name="T89" fmla="*/ 2811 h 3119"/>
              <a:gd name="T90" fmla="*/ 1902 w 2046"/>
              <a:gd name="T91" fmla="*/ 2671 h 3119"/>
              <a:gd name="T92" fmla="*/ 1950 w 2046"/>
              <a:gd name="T93" fmla="*/ 2506 h 3119"/>
              <a:gd name="T94" fmla="*/ 1964 w 2046"/>
              <a:gd name="T95" fmla="*/ 2330 h 3119"/>
              <a:gd name="T96" fmla="*/ 1933 w 2046"/>
              <a:gd name="T97" fmla="*/ 2145 h 3119"/>
              <a:gd name="T98" fmla="*/ 1860 w 2046"/>
              <a:gd name="T99" fmla="*/ 1983 h 3119"/>
              <a:gd name="T100" fmla="*/ 1753 w 2046"/>
              <a:gd name="T101" fmla="*/ 1830 h 3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046" h="3119">
                <a:moveTo>
                  <a:pt x="1682" y="1751"/>
                </a:moveTo>
                <a:lnTo>
                  <a:pt x="1609" y="1681"/>
                </a:lnTo>
                <a:lnTo>
                  <a:pt x="1534" y="1621"/>
                </a:lnTo>
                <a:lnTo>
                  <a:pt x="1372" y="1502"/>
                </a:lnTo>
                <a:lnTo>
                  <a:pt x="1290" y="1424"/>
                </a:lnTo>
                <a:lnTo>
                  <a:pt x="1229" y="1347"/>
                </a:lnTo>
                <a:lnTo>
                  <a:pt x="1166" y="1227"/>
                </a:lnTo>
                <a:lnTo>
                  <a:pt x="1130" y="1131"/>
                </a:lnTo>
                <a:lnTo>
                  <a:pt x="1097" y="1032"/>
                </a:lnTo>
                <a:lnTo>
                  <a:pt x="1085" y="941"/>
                </a:lnTo>
                <a:lnTo>
                  <a:pt x="1083" y="850"/>
                </a:lnTo>
                <a:lnTo>
                  <a:pt x="1088" y="773"/>
                </a:lnTo>
                <a:lnTo>
                  <a:pt x="1106" y="665"/>
                </a:lnTo>
                <a:lnTo>
                  <a:pt x="1142" y="564"/>
                </a:lnTo>
                <a:lnTo>
                  <a:pt x="1186" y="474"/>
                </a:lnTo>
                <a:lnTo>
                  <a:pt x="1245" y="378"/>
                </a:lnTo>
                <a:lnTo>
                  <a:pt x="1329" y="281"/>
                </a:lnTo>
                <a:lnTo>
                  <a:pt x="1395" y="215"/>
                </a:lnTo>
                <a:lnTo>
                  <a:pt x="1463" y="163"/>
                </a:lnTo>
                <a:lnTo>
                  <a:pt x="1532" y="122"/>
                </a:lnTo>
                <a:lnTo>
                  <a:pt x="1604" y="90"/>
                </a:lnTo>
                <a:lnTo>
                  <a:pt x="1682" y="66"/>
                </a:lnTo>
                <a:lnTo>
                  <a:pt x="1765" y="54"/>
                </a:lnTo>
                <a:lnTo>
                  <a:pt x="1821" y="50"/>
                </a:lnTo>
                <a:lnTo>
                  <a:pt x="1886" y="48"/>
                </a:lnTo>
                <a:lnTo>
                  <a:pt x="2046" y="60"/>
                </a:lnTo>
                <a:lnTo>
                  <a:pt x="1928" y="32"/>
                </a:lnTo>
                <a:lnTo>
                  <a:pt x="1842" y="18"/>
                </a:lnTo>
                <a:lnTo>
                  <a:pt x="1747" y="6"/>
                </a:lnTo>
                <a:lnTo>
                  <a:pt x="1651" y="0"/>
                </a:lnTo>
                <a:lnTo>
                  <a:pt x="1570" y="0"/>
                </a:lnTo>
                <a:lnTo>
                  <a:pt x="1485" y="6"/>
                </a:lnTo>
                <a:lnTo>
                  <a:pt x="1391" y="14"/>
                </a:lnTo>
                <a:lnTo>
                  <a:pt x="1306" y="30"/>
                </a:lnTo>
                <a:lnTo>
                  <a:pt x="1203" y="54"/>
                </a:lnTo>
                <a:lnTo>
                  <a:pt x="1092" y="85"/>
                </a:lnTo>
                <a:lnTo>
                  <a:pt x="985" y="127"/>
                </a:lnTo>
                <a:lnTo>
                  <a:pt x="900" y="167"/>
                </a:lnTo>
                <a:lnTo>
                  <a:pt x="806" y="217"/>
                </a:lnTo>
                <a:lnTo>
                  <a:pt x="708" y="277"/>
                </a:lnTo>
                <a:lnTo>
                  <a:pt x="637" y="333"/>
                </a:lnTo>
                <a:lnTo>
                  <a:pt x="567" y="390"/>
                </a:lnTo>
                <a:lnTo>
                  <a:pt x="494" y="458"/>
                </a:lnTo>
                <a:lnTo>
                  <a:pt x="428" y="522"/>
                </a:lnTo>
                <a:lnTo>
                  <a:pt x="374" y="587"/>
                </a:lnTo>
                <a:lnTo>
                  <a:pt x="317" y="660"/>
                </a:lnTo>
                <a:lnTo>
                  <a:pt x="266" y="731"/>
                </a:lnTo>
                <a:lnTo>
                  <a:pt x="215" y="808"/>
                </a:lnTo>
                <a:lnTo>
                  <a:pt x="174" y="888"/>
                </a:lnTo>
                <a:lnTo>
                  <a:pt x="135" y="972"/>
                </a:lnTo>
                <a:lnTo>
                  <a:pt x="99" y="1059"/>
                </a:lnTo>
                <a:lnTo>
                  <a:pt x="69" y="1155"/>
                </a:lnTo>
                <a:lnTo>
                  <a:pt x="42" y="1247"/>
                </a:lnTo>
                <a:lnTo>
                  <a:pt x="24" y="1340"/>
                </a:lnTo>
                <a:lnTo>
                  <a:pt x="10" y="1448"/>
                </a:lnTo>
                <a:lnTo>
                  <a:pt x="3" y="1537"/>
                </a:lnTo>
                <a:lnTo>
                  <a:pt x="0" y="1627"/>
                </a:lnTo>
                <a:lnTo>
                  <a:pt x="3" y="1720"/>
                </a:lnTo>
                <a:lnTo>
                  <a:pt x="16" y="1828"/>
                </a:lnTo>
                <a:lnTo>
                  <a:pt x="34" y="1940"/>
                </a:lnTo>
                <a:lnTo>
                  <a:pt x="57" y="2035"/>
                </a:lnTo>
                <a:lnTo>
                  <a:pt x="83" y="2131"/>
                </a:lnTo>
                <a:lnTo>
                  <a:pt x="113" y="2208"/>
                </a:lnTo>
                <a:lnTo>
                  <a:pt x="153" y="2292"/>
                </a:lnTo>
                <a:lnTo>
                  <a:pt x="189" y="2370"/>
                </a:lnTo>
                <a:lnTo>
                  <a:pt x="238" y="2459"/>
                </a:lnTo>
                <a:lnTo>
                  <a:pt x="296" y="2548"/>
                </a:lnTo>
                <a:lnTo>
                  <a:pt x="356" y="2621"/>
                </a:lnTo>
                <a:lnTo>
                  <a:pt x="412" y="2691"/>
                </a:lnTo>
                <a:lnTo>
                  <a:pt x="475" y="2759"/>
                </a:lnTo>
                <a:lnTo>
                  <a:pt x="541" y="2822"/>
                </a:lnTo>
                <a:lnTo>
                  <a:pt x="597" y="2870"/>
                </a:lnTo>
                <a:lnTo>
                  <a:pt x="668" y="2928"/>
                </a:lnTo>
                <a:lnTo>
                  <a:pt x="745" y="2975"/>
                </a:lnTo>
                <a:lnTo>
                  <a:pt x="806" y="3012"/>
                </a:lnTo>
                <a:lnTo>
                  <a:pt x="869" y="3043"/>
                </a:lnTo>
                <a:lnTo>
                  <a:pt x="930" y="3067"/>
                </a:lnTo>
                <a:lnTo>
                  <a:pt x="989" y="3085"/>
                </a:lnTo>
                <a:lnTo>
                  <a:pt x="1078" y="3107"/>
                </a:lnTo>
                <a:lnTo>
                  <a:pt x="1146" y="3115"/>
                </a:lnTo>
                <a:lnTo>
                  <a:pt x="1216" y="3119"/>
                </a:lnTo>
                <a:lnTo>
                  <a:pt x="1281" y="3115"/>
                </a:lnTo>
                <a:lnTo>
                  <a:pt x="1367" y="3104"/>
                </a:lnTo>
                <a:lnTo>
                  <a:pt x="1451" y="3083"/>
                </a:lnTo>
                <a:lnTo>
                  <a:pt x="1527" y="3053"/>
                </a:lnTo>
                <a:lnTo>
                  <a:pt x="1588" y="3017"/>
                </a:lnTo>
                <a:lnTo>
                  <a:pt x="1658" y="2975"/>
                </a:lnTo>
                <a:lnTo>
                  <a:pt x="1713" y="2928"/>
                </a:lnTo>
                <a:lnTo>
                  <a:pt x="1771" y="2874"/>
                </a:lnTo>
                <a:lnTo>
                  <a:pt x="1821" y="2811"/>
                </a:lnTo>
                <a:lnTo>
                  <a:pt x="1867" y="2743"/>
                </a:lnTo>
                <a:lnTo>
                  <a:pt x="1902" y="2671"/>
                </a:lnTo>
                <a:lnTo>
                  <a:pt x="1928" y="2590"/>
                </a:lnTo>
                <a:lnTo>
                  <a:pt x="1950" y="2506"/>
                </a:lnTo>
                <a:lnTo>
                  <a:pt x="1962" y="2420"/>
                </a:lnTo>
                <a:lnTo>
                  <a:pt x="1964" y="2330"/>
                </a:lnTo>
                <a:lnTo>
                  <a:pt x="1952" y="2231"/>
                </a:lnTo>
                <a:lnTo>
                  <a:pt x="1933" y="2145"/>
                </a:lnTo>
                <a:lnTo>
                  <a:pt x="1898" y="2062"/>
                </a:lnTo>
                <a:lnTo>
                  <a:pt x="1860" y="1983"/>
                </a:lnTo>
                <a:lnTo>
                  <a:pt x="1813" y="1914"/>
                </a:lnTo>
                <a:lnTo>
                  <a:pt x="1753" y="1830"/>
                </a:lnTo>
                <a:lnTo>
                  <a:pt x="1682" y="175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lumMod val="75000"/>
                </a:schemeClr>
              </a:gs>
              <a:gs pos="100000">
                <a:schemeClr val="tx1"/>
              </a:gs>
            </a:gsLst>
            <a:path path="rect">
              <a:fillToRect l="50000" t="50000" r="50000" b="50000"/>
            </a:path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>
              <a:defRPr/>
            </a:pPr>
            <a:endParaRPr lang="th-TH" sz="3600" kern="0">
              <a:solidFill>
                <a:srgbClr val="FFFF00"/>
              </a:solidFill>
              <a:latin typeface="AngsanaUPC" pitchFamily="18" charset="-34"/>
              <a:cs typeface="LilyUPC" panose="020B0604020202020204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90542" y="6424035"/>
            <a:ext cx="2123282" cy="4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400" dirty="0">
                <a:solidFill>
                  <a:srgbClr val="000099"/>
                </a:solidFill>
                <a:latin typeface="Angsana News" pitchFamily="18" charset="-34"/>
                <a:cs typeface="AngsanaUPC" pitchFamily="18" charset="-34"/>
              </a:rPr>
              <a:t>ธนิตสรณ์ จิระพรชัย        </a:t>
            </a:r>
            <a:endParaRPr lang="th-TH" sz="2400" i="1" dirty="0">
              <a:solidFill>
                <a:srgbClr val="000099"/>
              </a:solidFill>
              <a:latin typeface="Angsana News" pitchFamily="18" charset="-34"/>
              <a:cs typeface="AngsanaUPC" pitchFamily="18" charset="-3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2875" y="1536699"/>
            <a:ext cx="8772526" cy="4841169"/>
          </a:xfrm>
          <a:prstGeom prst="roundRect">
            <a:avLst>
              <a:gd name="adj" fmla="val 7864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2800">
              <a:solidFill>
                <a:prstClr val="white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0">
            <a:off x="3233449" y="2395363"/>
            <a:ext cx="2599964" cy="25999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114433" y="3376146"/>
            <a:ext cx="939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s" pitchFamily="18" charset="-34"/>
                <a:cs typeface="AngsanaUPC" pitchFamily="18" charset="-34"/>
              </a:rPr>
              <a:t>องค์กร</a:t>
            </a:r>
            <a:endParaRPr lang="th-TH" sz="3200" dirty="0">
              <a:solidFill>
                <a:prstClr val="white"/>
              </a:solidFill>
              <a:latin typeface="Arial"/>
              <a:cs typeface="Angsana New" pitchFamily="18" charset="-3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66741" y="1247775"/>
            <a:ext cx="3227388" cy="554035"/>
          </a:xfrm>
          <a:prstGeom prst="roundRect">
            <a:avLst>
              <a:gd name="adj" fmla="val 36247"/>
            </a:avLst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5377060" y="1246186"/>
            <a:ext cx="3227388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</a:pPr>
            <a:r>
              <a:rPr lang="th-TH" sz="2800" b="1" dirty="0">
                <a:solidFill>
                  <a:prstClr val="white"/>
                </a:solidFill>
                <a:latin typeface="Angsana News" pitchFamily="18" charset="-34"/>
                <a:cs typeface="AngsanaUPC" pitchFamily="18" charset="-34"/>
              </a:rPr>
              <a:t>จุดเริ่มต้นของการพัฒนาองค์กร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98307" y="1693869"/>
            <a:ext cx="386655" cy="1385831"/>
            <a:chOff x="4658595" y="1755138"/>
            <a:chExt cx="386655" cy="1385831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4838700" y="2132856"/>
              <a:ext cx="0" cy="1008113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4658595" y="1755138"/>
              <a:ext cx="386655" cy="396235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Stop">
                <a:avLst>
                  <a:gd name="adj" fmla="val 14286"/>
                </a:avLst>
              </a:prstTxWarp>
              <a:scene3d>
                <a:camera prst="orthographicFront"/>
                <a:lightRig rig="threePt" dir="t"/>
              </a:scene3d>
              <a:sp3d extrusionH="57150" prstMaterial="softEdge">
                <a:bevelT w="38100" h="38100"/>
              </a:sp3d>
            </a:bodyPr>
            <a:lstStyle/>
            <a:p>
              <a:pPr algn="ctr">
                <a:defRPr/>
              </a:pPr>
              <a:r>
                <a:rPr lang="th-TH" sz="2000" b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969696"/>
                      </a:gs>
                      <a:gs pos="100000">
                        <a:srgbClr val="969696">
                          <a:gamma/>
                          <a:shade val="0"/>
                          <a:invGamma/>
                        </a:srgbClr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Browallia New"/>
                  <a:cs typeface="Browallia New"/>
                </a:rPr>
                <a:t>คน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999098" y="4305452"/>
            <a:ext cx="463190" cy="1524690"/>
            <a:chOff x="3984959" y="4263035"/>
            <a:chExt cx="463190" cy="1524690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4211488" y="4263035"/>
              <a:ext cx="0" cy="1008113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3984959" y="5324535"/>
              <a:ext cx="463190" cy="4631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Stop">
                <a:avLst>
                  <a:gd name="adj" fmla="val 14286"/>
                </a:avLst>
              </a:prstTxWarp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defRPr/>
              </a:pPr>
              <a:r>
                <a:rPr lang="th-TH" sz="2000" b="1" kern="10" dirty="0">
                  <a:gradFill rotWithShape="1">
                    <a:gsLst>
                      <a:gs pos="0">
                        <a:srgbClr val="1904E0">
                          <a:gamma/>
                          <a:tint val="32549"/>
                          <a:invGamma/>
                        </a:srgbClr>
                      </a:gs>
                      <a:gs pos="100000">
                        <a:srgbClr val="1904E0"/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Browallia New"/>
                  <a:cs typeface="Browallia New"/>
                </a:rPr>
                <a:t>ระบบ</a:t>
              </a:r>
            </a:p>
          </p:txBody>
        </p:sp>
      </p:grp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12160" y="0"/>
            <a:ext cx="8973516" cy="7945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itchFamily="34" charset="0"/>
                <a:cs typeface="AngsanaUPC" pitchFamily="18" charset="-34"/>
              </a:rPr>
              <a:t>แนวคิด ความสัมพันธ์ระหว่างคน ระบบ และองค์กร</a:t>
            </a:r>
          </a:p>
        </p:txBody>
      </p:sp>
    </p:spTree>
    <p:extLst>
      <p:ext uri="{BB962C8B-B14F-4D97-AF65-F5344CB8AC3E}">
        <p14:creationId xmlns:p14="http://schemas.microsoft.com/office/powerpoint/2010/main" val="46034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-0.00555 L -0.54983 0.02222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74" y="138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11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-4.44444E-6 L 0.54566 -4.44444E-6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18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3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3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8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uild="p" autoUpdateAnimBg="0" advAuto="2000"/>
      <p:bldP spid="49" grpId="0" build="p" autoUpdateAnimBg="0" advAuto="2000"/>
      <p:bldP spid="50" grpId="0" build="p" autoUpdateAnimBg="0" advAuto="2000"/>
      <p:bldP spid="51" grpId="0" build="p" autoUpdateAnimBg="0" advAuto="2000"/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83A46-A5C8-4ADC-A7FC-C178C7711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reeform 11"/>
          <p:cNvSpPr>
            <a:spLocks/>
          </p:cNvSpPr>
          <p:nvPr/>
        </p:nvSpPr>
        <p:spPr bwMode="auto">
          <a:xfrm>
            <a:off x="7367588" y="39687"/>
            <a:ext cx="1624012" cy="2474913"/>
          </a:xfrm>
          <a:custGeom>
            <a:avLst/>
            <a:gdLst>
              <a:gd name="T0" fmla="*/ 436 w 2045"/>
              <a:gd name="T1" fmla="*/ 1438 h 3118"/>
              <a:gd name="T2" fmla="*/ 673 w 2045"/>
              <a:gd name="T3" fmla="*/ 1617 h 3118"/>
              <a:gd name="T4" fmla="*/ 816 w 2045"/>
              <a:gd name="T5" fmla="*/ 1772 h 3118"/>
              <a:gd name="T6" fmla="*/ 915 w 2045"/>
              <a:gd name="T7" fmla="*/ 1987 h 3118"/>
              <a:gd name="T8" fmla="*/ 961 w 2045"/>
              <a:gd name="T9" fmla="*/ 2178 h 3118"/>
              <a:gd name="T10" fmla="*/ 957 w 2045"/>
              <a:gd name="T11" fmla="*/ 2346 h 3118"/>
              <a:gd name="T12" fmla="*/ 904 w 2045"/>
              <a:gd name="T13" fmla="*/ 2555 h 3118"/>
              <a:gd name="T14" fmla="*/ 800 w 2045"/>
              <a:gd name="T15" fmla="*/ 2740 h 3118"/>
              <a:gd name="T16" fmla="*/ 650 w 2045"/>
              <a:gd name="T17" fmla="*/ 2904 h 3118"/>
              <a:gd name="T18" fmla="*/ 514 w 2045"/>
              <a:gd name="T19" fmla="*/ 2997 h 3118"/>
              <a:gd name="T20" fmla="*/ 364 w 2045"/>
              <a:gd name="T21" fmla="*/ 3053 h 3118"/>
              <a:gd name="T22" fmla="*/ 225 w 2045"/>
              <a:gd name="T23" fmla="*/ 3069 h 3118"/>
              <a:gd name="T24" fmla="*/ 0 w 2045"/>
              <a:gd name="T25" fmla="*/ 3059 h 3118"/>
              <a:gd name="T26" fmla="*/ 203 w 2045"/>
              <a:gd name="T27" fmla="*/ 3101 h 3118"/>
              <a:gd name="T28" fmla="*/ 394 w 2045"/>
              <a:gd name="T29" fmla="*/ 3118 h 3118"/>
              <a:gd name="T30" fmla="*/ 561 w 2045"/>
              <a:gd name="T31" fmla="*/ 3113 h 3118"/>
              <a:gd name="T32" fmla="*/ 740 w 2045"/>
              <a:gd name="T33" fmla="*/ 3088 h 3118"/>
              <a:gd name="T34" fmla="*/ 953 w 2045"/>
              <a:gd name="T35" fmla="*/ 3033 h 3118"/>
              <a:gd name="T36" fmla="*/ 1146 w 2045"/>
              <a:gd name="T37" fmla="*/ 2951 h 3118"/>
              <a:gd name="T38" fmla="*/ 1338 w 2045"/>
              <a:gd name="T39" fmla="*/ 2841 h 3118"/>
              <a:gd name="T40" fmla="*/ 1479 w 2045"/>
              <a:gd name="T41" fmla="*/ 2728 h 3118"/>
              <a:gd name="T42" fmla="*/ 1618 w 2045"/>
              <a:gd name="T43" fmla="*/ 2597 h 3118"/>
              <a:gd name="T44" fmla="*/ 1729 w 2045"/>
              <a:gd name="T45" fmla="*/ 2459 h 3118"/>
              <a:gd name="T46" fmla="*/ 1831 w 2045"/>
              <a:gd name="T47" fmla="*/ 2310 h 3118"/>
              <a:gd name="T48" fmla="*/ 1911 w 2045"/>
              <a:gd name="T49" fmla="*/ 2147 h 3118"/>
              <a:gd name="T50" fmla="*/ 1976 w 2045"/>
              <a:gd name="T51" fmla="*/ 1964 h 3118"/>
              <a:gd name="T52" fmla="*/ 2022 w 2045"/>
              <a:gd name="T53" fmla="*/ 1778 h 3118"/>
              <a:gd name="T54" fmla="*/ 2042 w 2045"/>
              <a:gd name="T55" fmla="*/ 1581 h 3118"/>
              <a:gd name="T56" fmla="*/ 2042 w 2045"/>
              <a:gd name="T57" fmla="*/ 1398 h 3118"/>
              <a:gd name="T58" fmla="*/ 2012 w 2045"/>
              <a:gd name="T59" fmla="*/ 1178 h 3118"/>
              <a:gd name="T60" fmla="*/ 1962 w 2045"/>
              <a:gd name="T61" fmla="*/ 988 h 3118"/>
              <a:gd name="T62" fmla="*/ 1892 w 2045"/>
              <a:gd name="T63" fmla="*/ 826 h 3118"/>
              <a:gd name="T64" fmla="*/ 1807 w 2045"/>
              <a:gd name="T65" fmla="*/ 659 h 3118"/>
              <a:gd name="T66" fmla="*/ 1690 w 2045"/>
              <a:gd name="T67" fmla="*/ 498 h 3118"/>
              <a:gd name="T68" fmla="*/ 1570 w 2045"/>
              <a:gd name="T69" fmla="*/ 360 h 3118"/>
              <a:gd name="T70" fmla="*/ 1449 w 2045"/>
              <a:gd name="T71" fmla="*/ 249 h 3118"/>
              <a:gd name="T72" fmla="*/ 1301 w 2045"/>
              <a:gd name="T73" fmla="*/ 143 h 3118"/>
              <a:gd name="T74" fmla="*/ 1176 w 2045"/>
              <a:gd name="T75" fmla="*/ 75 h 3118"/>
              <a:gd name="T76" fmla="*/ 1057 w 2045"/>
              <a:gd name="T77" fmla="*/ 33 h 3118"/>
              <a:gd name="T78" fmla="*/ 899 w 2045"/>
              <a:gd name="T79" fmla="*/ 3 h 3118"/>
              <a:gd name="T80" fmla="*/ 765 w 2045"/>
              <a:gd name="T81" fmla="*/ 3 h 3118"/>
              <a:gd name="T82" fmla="*/ 594 w 2045"/>
              <a:gd name="T83" fmla="*/ 36 h 3118"/>
              <a:gd name="T84" fmla="*/ 458 w 2045"/>
              <a:gd name="T85" fmla="*/ 101 h 3118"/>
              <a:gd name="T86" fmla="*/ 333 w 2045"/>
              <a:gd name="T87" fmla="*/ 191 h 3118"/>
              <a:gd name="T88" fmla="*/ 225 w 2045"/>
              <a:gd name="T89" fmla="*/ 308 h 3118"/>
              <a:gd name="T90" fmla="*/ 143 w 2045"/>
              <a:gd name="T91" fmla="*/ 448 h 3118"/>
              <a:gd name="T92" fmla="*/ 96 w 2045"/>
              <a:gd name="T93" fmla="*/ 613 h 3118"/>
              <a:gd name="T94" fmla="*/ 82 w 2045"/>
              <a:gd name="T95" fmla="*/ 788 h 3118"/>
              <a:gd name="T96" fmla="*/ 113 w 2045"/>
              <a:gd name="T97" fmla="*/ 974 h 3118"/>
              <a:gd name="T98" fmla="*/ 185 w 2045"/>
              <a:gd name="T99" fmla="*/ 1135 h 3118"/>
              <a:gd name="T100" fmla="*/ 293 w 2045"/>
              <a:gd name="T101" fmla="*/ 1288 h 3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045" h="3118">
                <a:moveTo>
                  <a:pt x="364" y="1368"/>
                </a:moveTo>
                <a:lnTo>
                  <a:pt x="436" y="1438"/>
                </a:lnTo>
                <a:lnTo>
                  <a:pt x="511" y="1497"/>
                </a:lnTo>
                <a:lnTo>
                  <a:pt x="673" y="1617"/>
                </a:lnTo>
                <a:lnTo>
                  <a:pt x="756" y="1694"/>
                </a:lnTo>
                <a:lnTo>
                  <a:pt x="816" y="1772"/>
                </a:lnTo>
                <a:lnTo>
                  <a:pt x="880" y="1891"/>
                </a:lnTo>
                <a:lnTo>
                  <a:pt x="915" y="1987"/>
                </a:lnTo>
                <a:lnTo>
                  <a:pt x="949" y="2086"/>
                </a:lnTo>
                <a:lnTo>
                  <a:pt x="961" y="2178"/>
                </a:lnTo>
                <a:lnTo>
                  <a:pt x="963" y="2268"/>
                </a:lnTo>
                <a:lnTo>
                  <a:pt x="957" y="2346"/>
                </a:lnTo>
                <a:lnTo>
                  <a:pt x="939" y="2454"/>
                </a:lnTo>
                <a:lnTo>
                  <a:pt x="904" y="2555"/>
                </a:lnTo>
                <a:lnTo>
                  <a:pt x="859" y="2644"/>
                </a:lnTo>
                <a:lnTo>
                  <a:pt x="800" y="2740"/>
                </a:lnTo>
                <a:lnTo>
                  <a:pt x="716" y="2837"/>
                </a:lnTo>
                <a:lnTo>
                  <a:pt x="650" y="2904"/>
                </a:lnTo>
                <a:lnTo>
                  <a:pt x="583" y="2956"/>
                </a:lnTo>
                <a:lnTo>
                  <a:pt x="514" y="2997"/>
                </a:lnTo>
                <a:lnTo>
                  <a:pt x="441" y="3029"/>
                </a:lnTo>
                <a:lnTo>
                  <a:pt x="364" y="3053"/>
                </a:lnTo>
                <a:lnTo>
                  <a:pt x="281" y="3064"/>
                </a:lnTo>
                <a:lnTo>
                  <a:pt x="225" y="3069"/>
                </a:lnTo>
                <a:lnTo>
                  <a:pt x="159" y="3071"/>
                </a:lnTo>
                <a:lnTo>
                  <a:pt x="0" y="3059"/>
                </a:lnTo>
                <a:lnTo>
                  <a:pt x="117" y="3087"/>
                </a:lnTo>
                <a:lnTo>
                  <a:pt x="203" y="3101"/>
                </a:lnTo>
                <a:lnTo>
                  <a:pt x="298" y="3113"/>
                </a:lnTo>
                <a:lnTo>
                  <a:pt x="394" y="3118"/>
                </a:lnTo>
                <a:lnTo>
                  <a:pt x="476" y="3118"/>
                </a:lnTo>
                <a:lnTo>
                  <a:pt x="561" y="3113"/>
                </a:lnTo>
                <a:lnTo>
                  <a:pt x="655" y="3104"/>
                </a:lnTo>
                <a:lnTo>
                  <a:pt x="740" y="3088"/>
                </a:lnTo>
                <a:lnTo>
                  <a:pt x="842" y="3064"/>
                </a:lnTo>
                <a:lnTo>
                  <a:pt x="953" y="3033"/>
                </a:lnTo>
                <a:lnTo>
                  <a:pt x="1061" y="2991"/>
                </a:lnTo>
                <a:lnTo>
                  <a:pt x="1146" y="2951"/>
                </a:lnTo>
                <a:lnTo>
                  <a:pt x="1240" y="2902"/>
                </a:lnTo>
                <a:lnTo>
                  <a:pt x="1338" y="2841"/>
                </a:lnTo>
                <a:lnTo>
                  <a:pt x="1409" y="2785"/>
                </a:lnTo>
                <a:lnTo>
                  <a:pt x="1479" y="2728"/>
                </a:lnTo>
                <a:lnTo>
                  <a:pt x="1552" y="2661"/>
                </a:lnTo>
                <a:lnTo>
                  <a:pt x="1618" y="2597"/>
                </a:lnTo>
                <a:lnTo>
                  <a:pt x="1672" y="2531"/>
                </a:lnTo>
                <a:lnTo>
                  <a:pt x="1729" y="2459"/>
                </a:lnTo>
                <a:lnTo>
                  <a:pt x="1779" y="2388"/>
                </a:lnTo>
                <a:lnTo>
                  <a:pt x="1831" y="2310"/>
                </a:lnTo>
                <a:lnTo>
                  <a:pt x="1872" y="2231"/>
                </a:lnTo>
                <a:lnTo>
                  <a:pt x="1911" y="2147"/>
                </a:lnTo>
                <a:lnTo>
                  <a:pt x="1946" y="2059"/>
                </a:lnTo>
                <a:lnTo>
                  <a:pt x="1976" y="1964"/>
                </a:lnTo>
                <a:lnTo>
                  <a:pt x="2003" y="1872"/>
                </a:lnTo>
                <a:lnTo>
                  <a:pt x="2022" y="1778"/>
                </a:lnTo>
                <a:lnTo>
                  <a:pt x="2036" y="1671"/>
                </a:lnTo>
                <a:lnTo>
                  <a:pt x="2042" y="1581"/>
                </a:lnTo>
                <a:lnTo>
                  <a:pt x="2045" y="1492"/>
                </a:lnTo>
                <a:lnTo>
                  <a:pt x="2042" y="1398"/>
                </a:lnTo>
                <a:lnTo>
                  <a:pt x="2029" y="1290"/>
                </a:lnTo>
                <a:lnTo>
                  <a:pt x="2012" y="1178"/>
                </a:lnTo>
                <a:lnTo>
                  <a:pt x="1988" y="1084"/>
                </a:lnTo>
                <a:lnTo>
                  <a:pt x="1962" y="988"/>
                </a:lnTo>
                <a:lnTo>
                  <a:pt x="1932" y="910"/>
                </a:lnTo>
                <a:lnTo>
                  <a:pt x="1892" y="826"/>
                </a:lnTo>
                <a:lnTo>
                  <a:pt x="1857" y="749"/>
                </a:lnTo>
                <a:lnTo>
                  <a:pt x="1807" y="659"/>
                </a:lnTo>
                <a:lnTo>
                  <a:pt x="1749" y="571"/>
                </a:lnTo>
                <a:lnTo>
                  <a:pt x="1690" y="498"/>
                </a:lnTo>
                <a:lnTo>
                  <a:pt x="1634" y="428"/>
                </a:lnTo>
                <a:lnTo>
                  <a:pt x="1570" y="360"/>
                </a:lnTo>
                <a:lnTo>
                  <a:pt x="1505" y="296"/>
                </a:lnTo>
                <a:lnTo>
                  <a:pt x="1449" y="249"/>
                </a:lnTo>
                <a:lnTo>
                  <a:pt x="1377" y="191"/>
                </a:lnTo>
                <a:lnTo>
                  <a:pt x="1301" y="143"/>
                </a:lnTo>
                <a:lnTo>
                  <a:pt x="1240" y="107"/>
                </a:lnTo>
                <a:lnTo>
                  <a:pt x="1176" y="75"/>
                </a:lnTo>
                <a:lnTo>
                  <a:pt x="1116" y="52"/>
                </a:lnTo>
                <a:lnTo>
                  <a:pt x="1057" y="33"/>
                </a:lnTo>
                <a:lnTo>
                  <a:pt x="967" y="12"/>
                </a:lnTo>
                <a:lnTo>
                  <a:pt x="899" y="3"/>
                </a:lnTo>
                <a:lnTo>
                  <a:pt x="829" y="0"/>
                </a:lnTo>
                <a:lnTo>
                  <a:pt x="765" y="3"/>
                </a:lnTo>
                <a:lnTo>
                  <a:pt x="678" y="15"/>
                </a:lnTo>
                <a:lnTo>
                  <a:pt x="594" y="36"/>
                </a:lnTo>
                <a:lnTo>
                  <a:pt x="519" y="66"/>
                </a:lnTo>
                <a:lnTo>
                  <a:pt x="458" y="101"/>
                </a:lnTo>
                <a:lnTo>
                  <a:pt x="388" y="143"/>
                </a:lnTo>
                <a:lnTo>
                  <a:pt x="333" y="191"/>
                </a:lnTo>
                <a:lnTo>
                  <a:pt x="275" y="245"/>
                </a:lnTo>
                <a:lnTo>
                  <a:pt x="225" y="308"/>
                </a:lnTo>
                <a:lnTo>
                  <a:pt x="179" y="376"/>
                </a:lnTo>
                <a:lnTo>
                  <a:pt x="143" y="448"/>
                </a:lnTo>
                <a:lnTo>
                  <a:pt x="117" y="529"/>
                </a:lnTo>
                <a:lnTo>
                  <a:pt x="96" y="613"/>
                </a:lnTo>
                <a:lnTo>
                  <a:pt x="84" y="699"/>
                </a:lnTo>
                <a:lnTo>
                  <a:pt x="82" y="788"/>
                </a:lnTo>
                <a:lnTo>
                  <a:pt x="94" y="888"/>
                </a:lnTo>
                <a:lnTo>
                  <a:pt x="113" y="974"/>
                </a:lnTo>
                <a:lnTo>
                  <a:pt x="147" y="1057"/>
                </a:lnTo>
                <a:lnTo>
                  <a:pt x="185" y="1135"/>
                </a:lnTo>
                <a:lnTo>
                  <a:pt x="233" y="1204"/>
                </a:lnTo>
                <a:lnTo>
                  <a:pt x="293" y="1288"/>
                </a:lnTo>
                <a:lnTo>
                  <a:pt x="364" y="1368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3600">
              <a:solidFill>
                <a:srgbClr val="FFFF00"/>
              </a:solidFill>
              <a:latin typeface="AngsanaUPC" pitchFamily="18" charset="-34"/>
              <a:cs typeface="LilyUPC" panose="020B0604020202020204" pitchFamily="34" charset="-34"/>
            </a:endParaRPr>
          </a:p>
        </p:txBody>
      </p:sp>
      <p:sp>
        <p:nvSpPr>
          <p:cNvPr id="7" name="WordArt 17"/>
          <p:cNvSpPr>
            <a:spLocks noChangeArrowheads="1" noChangeShapeType="1" noTextEdit="1"/>
          </p:cNvSpPr>
          <p:nvPr/>
        </p:nvSpPr>
        <p:spPr bwMode="auto">
          <a:xfrm>
            <a:off x="7924800" y="238836"/>
            <a:ext cx="386655" cy="39623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top">
              <a:avLst>
                <a:gd name="adj" fmla="val 14286"/>
              </a:avLst>
            </a:prstTxWarp>
            <a:scene3d>
              <a:camera prst="orthographicFront"/>
              <a:lightRig rig="threePt" dir="t"/>
            </a:scene3d>
            <a:sp3d extrusionH="57150" prstMaterial="softEdge">
              <a:bevelT w="38100" h="38100"/>
            </a:sp3d>
          </a:bodyPr>
          <a:lstStyle/>
          <a:p>
            <a:pPr algn="ctr">
              <a:defRPr/>
            </a:pPr>
            <a:r>
              <a:rPr lang="th-TH" sz="2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69696"/>
                    </a:gs>
                    <a:gs pos="100000">
                      <a:srgbClr val="969696">
                        <a:gamma/>
                        <a:shade val="0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atin typeface="Browallia New"/>
                <a:cs typeface="Browallia New"/>
              </a:rPr>
              <a:t>คน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5697" y="53161"/>
            <a:ext cx="857611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สร้างอนาคตการศึกษาให้ดีอย่างต่อเนื่องและปลูกฝังตั้งแต่เด็กทุกคนทั่วประเทศ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ความคิดสร้างสรรค์</a:t>
            </a:r>
            <a:r>
              <a:rPr lang="en-US" sz="2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(4)</a:t>
            </a:r>
            <a:endParaRPr lang="th-TH" sz="2000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Systematics Thinking 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ปรับ</a:t>
            </a:r>
            <a:r>
              <a:rPr lang="th-TH" sz="2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ทัศนคติของคนรุ่นเก่าและรุ่นใหม่ก่อน (บางคนคิดเก่าไป บางคนคิดล้ำไป) 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พัฒนาแนวคิดไปสู่จุดมุ่งหมายองค์กรอย่างแท้จริง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มีคุณธรรม จริยธรรม ซื่อสัตย์ </a:t>
            </a:r>
            <a:r>
              <a:rPr lang="en-US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(17)</a:t>
            </a:r>
            <a:endParaRPr lang="th-TH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จิตสำนึกรับผิดชอบต่อหน้าที่ ตนเอง สังคม ประเทศ </a:t>
            </a:r>
            <a:r>
              <a:rPr lang="en-US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(9)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มีระเบียบวินัย เกรงกลัวกฎหมาย</a:t>
            </a:r>
            <a:r>
              <a:rPr lang="en-US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(8) </a:t>
            </a:r>
            <a:endParaRPr lang="th-TH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เคารพสิทธิของทุกคน ให้เกียรติกัน </a:t>
            </a:r>
            <a:r>
              <a:rPr lang="en-US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(6)</a:t>
            </a:r>
            <a:endParaRPr lang="th-TH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ยอมรับความจริง ถอดบทเรียน เพื่อป้องกันข้อผิดพลาด 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ยึดมั่นในสิ่งที่ถูกต้อง มีจิตสำนึกรู้สิ่งที่ถูกผิด</a:t>
            </a:r>
            <a:r>
              <a:rPr lang="en-US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(3)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เสียสละ คำนึงถึง</a:t>
            </a:r>
            <a:r>
              <a:rPr lang="th-TH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ประโยชน์ส่วนรวมและสาธารณะ</a:t>
            </a:r>
            <a:r>
              <a:rPr lang="en-US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(2)</a:t>
            </a:r>
            <a:endParaRPr lang="th-TH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ความมุ่งมั่น </a:t>
            </a:r>
            <a:r>
              <a:rPr lang="en-US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(3)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เชื่อมั่นว่าตัวเองพัฒนาได้และสร้างสิ่งใหม่ๆ ได้ 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รักองค์กร</a:t>
            </a:r>
            <a:r>
              <a:rPr lang="en-US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มีเป้าหมายร่วม มีแนวคิดของความเป็นเจ้าของ</a:t>
            </a:r>
            <a:r>
              <a:rPr lang="en-US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(3)</a:t>
            </a:r>
            <a:endParaRPr lang="th-TH" sz="2000" b="1" dirty="0" smtClean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Service </a:t>
            </a:r>
            <a:r>
              <a:rPr lang="en-US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Mind 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รู้ทัน และมีความสามารถด้านเทคโนโลยี </a:t>
            </a:r>
            <a:r>
              <a:rPr lang="en-US" sz="20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(5)</a:t>
            </a:r>
            <a:endParaRPr lang="th-TH" sz="20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พัฒนาศักยภาพของคนให้เป็นมืออาชีพ</a:t>
            </a:r>
            <a:r>
              <a:rPr lang="en-US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เชี่ยวชาญ มีความรู้ ความสามารถ นำออกมาใช้ได้ </a:t>
            </a:r>
            <a:r>
              <a:rPr lang="en-US" sz="20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en-US" sz="20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2000" b="1" dirty="0" smtClean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Teamwork </a:t>
            </a:r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สามัคคี </a:t>
            </a:r>
            <a:r>
              <a:rPr lang="en-US" sz="20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(3)</a:t>
            </a:r>
            <a:endParaRPr lang="th-TH" sz="20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พร้อม</a:t>
            </a:r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รับการเปลี่ยนแปลง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 </a:t>
            </a:r>
            <a:r>
              <a:rPr lang="en-US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R&amp;D </a:t>
            </a:r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 นวัตกรรม </a:t>
            </a:r>
            <a:endParaRPr lang="en-US" sz="20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th-TH" sz="20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มีมาตรฐานในการทำงาน</a:t>
            </a:r>
            <a:endParaRPr lang="th-TH" sz="20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9075" y="113768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Workshop#2</a:t>
            </a:r>
            <a:endParaRPr lang="en-US" u="sng" dirty="0">
              <a:solidFill>
                <a:srgbClr val="0070C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600200"/>
            <a:ext cx="81181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-1" y="4953001"/>
            <a:ext cx="91440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-107183" y="66648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Head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01928" y="307898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Heart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153224" y="5676196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Hands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46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-0.00555 L -0.54983 0.02222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74" y="138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83A46-A5C8-4ADC-A7FC-C178C7711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 12"/>
          <p:cNvSpPr>
            <a:spLocks/>
          </p:cNvSpPr>
          <p:nvPr/>
        </p:nvSpPr>
        <p:spPr bwMode="auto">
          <a:xfrm>
            <a:off x="7391400" y="76503"/>
            <a:ext cx="1622425" cy="2474912"/>
          </a:xfrm>
          <a:custGeom>
            <a:avLst/>
            <a:gdLst>
              <a:gd name="T0" fmla="*/ 1609 w 2046"/>
              <a:gd name="T1" fmla="*/ 1681 h 3119"/>
              <a:gd name="T2" fmla="*/ 1372 w 2046"/>
              <a:gd name="T3" fmla="*/ 1502 h 3119"/>
              <a:gd name="T4" fmla="*/ 1229 w 2046"/>
              <a:gd name="T5" fmla="*/ 1347 h 3119"/>
              <a:gd name="T6" fmla="*/ 1130 w 2046"/>
              <a:gd name="T7" fmla="*/ 1131 h 3119"/>
              <a:gd name="T8" fmla="*/ 1085 w 2046"/>
              <a:gd name="T9" fmla="*/ 941 h 3119"/>
              <a:gd name="T10" fmla="*/ 1088 w 2046"/>
              <a:gd name="T11" fmla="*/ 773 h 3119"/>
              <a:gd name="T12" fmla="*/ 1142 w 2046"/>
              <a:gd name="T13" fmla="*/ 564 h 3119"/>
              <a:gd name="T14" fmla="*/ 1245 w 2046"/>
              <a:gd name="T15" fmla="*/ 378 h 3119"/>
              <a:gd name="T16" fmla="*/ 1395 w 2046"/>
              <a:gd name="T17" fmla="*/ 215 h 3119"/>
              <a:gd name="T18" fmla="*/ 1532 w 2046"/>
              <a:gd name="T19" fmla="*/ 122 h 3119"/>
              <a:gd name="T20" fmla="*/ 1682 w 2046"/>
              <a:gd name="T21" fmla="*/ 66 h 3119"/>
              <a:gd name="T22" fmla="*/ 1821 w 2046"/>
              <a:gd name="T23" fmla="*/ 50 h 3119"/>
              <a:gd name="T24" fmla="*/ 2046 w 2046"/>
              <a:gd name="T25" fmla="*/ 60 h 3119"/>
              <a:gd name="T26" fmla="*/ 1842 w 2046"/>
              <a:gd name="T27" fmla="*/ 18 h 3119"/>
              <a:gd name="T28" fmla="*/ 1651 w 2046"/>
              <a:gd name="T29" fmla="*/ 0 h 3119"/>
              <a:gd name="T30" fmla="*/ 1485 w 2046"/>
              <a:gd name="T31" fmla="*/ 6 h 3119"/>
              <a:gd name="T32" fmla="*/ 1306 w 2046"/>
              <a:gd name="T33" fmla="*/ 30 h 3119"/>
              <a:gd name="T34" fmla="*/ 1092 w 2046"/>
              <a:gd name="T35" fmla="*/ 85 h 3119"/>
              <a:gd name="T36" fmla="*/ 900 w 2046"/>
              <a:gd name="T37" fmla="*/ 167 h 3119"/>
              <a:gd name="T38" fmla="*/ 708 w 2046"/>
              <a:gd name="T39" fmla="*/ 277 h 3119"/>
              <a:gd name="T40" fmla="*/ 567 w 2046"/>
              <a:gd name="T41" fmla="*/ 390 h 3119"/>
              <a:gd name="T42" fmla="*/ 428 w 2046"/>
              <a:gd name="T43" fmla="*/ 522 h 3119"/>
              <a:gd name="T44" fmla="*/ 317 w 2046"/>
              <a:gd name="T45" fmla="*/ 660 h 3119"/>
              <a:gd name="T46" fmla="*/ 215 w 2046"/>
              <a:gd name="T47" fmla="*/ 808 h 3119"/>
              <a:gd name="T48" fmla="*/ 135 w 2046"/>
              <a:gd name="T49" fmla="*/ 972 h 3119"/>
              <a:gd name="T50" fmla="*/ 69 w 2046"/>
              <a:gd name="T51" fmla="*/ 1155 h 3119"/>
              <a:gd name="T52" fmla="*/ 24 w 2046"/>
              <a:gd name="T53" fmla="*/ 1340 h 3119"/>
              <a:gd name="T54" fmla="*/ 3 w 2046"/>
              <a:gd name="T55" fmla="*/ 1537 h 3119"/>
              <a:gd name="T56" fmla="*/ 3 w 2046"/>
              <a:gd name="T57" fmla="*/ 1720 h 3119"/>
              <a:gd name="T58" fmla="*/ 34 w 2046"/>
              <a:gd name="T59" fmla="*/ 1940 h 3119"/>
              <a:gd name="T60" fmla="*/ 83 w 2046"/>
              <a:gd name="T61" fmla="*/ 2131 h 3119"/>
              <a:gd name="T62" fmla="*/ 153 w 2046"/>
              <a:gd name="T63" fmla="*/ 2292 h 3119"/>
              <a:gd name="T64" fmla="*/ 238 w 2046"/>
              <a:gd name="T65" fmla="*/ 2459 h 3119"/>
              <a:gd name="T66" fmla="*/ 356 w 2046"/>
              <a:gd name="T67" fmla="*/ 2621 h 3119"/>
              <a:gd name="T68" fmla="*/ 475 w 2046"/>
              <a:gd name="T69" fmla="*/ 2759 h 3119"/>
              <a:gd name="T70" fmla="*/ 597 w 2046"/>
              <a:gd name="T71" fmla="*/ 2870 h 3119"/>
              <a:gd name="T72" fmla="*/ 745 w 2046"/>
              <a:gd name="T73" fmla="*/ 2975 h 3119"/>
              <a:gd name="T74" fmla="*/ 869 w 2046"/>
              <a:gd name="T75" fmla="*/ 3043 h 3119"/>
              <a:gd name="T76" fmla="*/ 989 w 2046"/>
              <a:gd name="T77" fmla="*/ 3085 h 3119"/>
              <a:gd name="T78" fmla="*/ 1146 w 2046"/>
              <a:gd name="T79" fmla="*/ 3115 h 3119"/>
              <a:gd name="T80" fmla="*/ 1281 w 2046"/>
              <a:gd name="T81" fmla="*/ 3115 h 3119"/>
              <a:gd name="T82" fmla="*/ 1451 w 2046"/>
              <a:gd name="T83" fmla="*/ 3083 h 3119"/>
              <a:gd name="T84" fmla="*/ 1588 w 2046"/>
              <a:gd name="T85" fmla="*/ 3017 h 3119"/>
              <a:gd name="T86" fmla="*/ 1713 w 2046"/>
              <a:gd name="T87" fmla="*/ 2928 h 3119"/>
              <a:gd name="T88" fmla="*/ 1821 w 2046"/>
              <a:gd name="T89" fmla="*/ 2811 h 3119"/>
              <a:gd name="T90" fmla="*/ 1902 w 2046"/>
              <a:gd name="T91" fmla="*/ 2671 h 3119"/>
              <a:gd name="T92" fmla="*/ 1950 w 2046"/>
              <a:gd name="T93" fmla="*/ 2506 h 3119"/>
              <a:gd name="T94" fmla="*/ 1964 w 2046"/>
              <a:gd name="T95" fmla="*/ 2330 h 3119"/>
              <a:gd name="T96" fmla="*/ 1933 w 2046"/>
              <a:gd name="T97" fmla="*/ 2145 h 3119"/>
              <a:gd name="T98" fmla="*/ 1860 w 2046"/>
              <a:gd name="T99" fmla="*/ 1983 h 3119"/>
              <a:gd name="T100" fmla="*/ 1753 w 2046"/>
              <a:gd name="T101" fmla="*/ 1830 h 3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046" h="3119">
                <a:moveTo>
                  <a:pt x="1682" y="1751"/>
                </a:moveTo>
                <a:lnTo>
                  <a:pt x="1609" y="1681"/>
                </a:lnTo>
                <a:lnTo>
                  <a:pt x="1534" y="1621"/>
                </a:lnTo>
                <a:lnTo>
                  <a:pt x="1372" y="1502"/>
                </a:lnTo>
                <a:lnTo>
                  <a:pt x="1290" y="1424"/>
                </a:lnTo>
                <a:lnTo>
                  <a:pt x="1229" y="1347"/>
                </a:lnTo>
                <a:lnTo>
                  <a:pt x="1166" y="1227"/>
                </a:lnTo>
                <a:lnTo>
                  <a:pt x="1130" y="1131"/>
                </a:lnTo>
                <a:lnTo>
                  <a:pt x="1097" y="1032"/>
                </a:lnTo>
                <a:lnTo>
                  <a:pt x="1085" y="941"/>
                </a:lnTo>
                <a:lnTo>
                  <a:pt x="1083" y="850"/>
                </a:lnTo>
                <a:lnTo>
                  <a:pt x="1088" y="773"/>
                </a:lnTo>
                <a:lnTo>
                  <a:pt x="1106" y="665"/>
                </a:lnTo>
                <a:lnTo>
                  <a:pt x="1142" y="564"/>
                </a:lnTo>
                <a:lnTo>
                  <a:pt x="1186" y="474"/>
                </a:lnTo>
                <a:lnTo>
                  <a:pt x="1245" y="378"/>
                </a:lnTo>
                <a:lnTo>
                  <a:pt x="1329" y="281"/>
                </a:lnTo>
                <a:lnTo>
                  <a:pt x="1395" y="215"/>
                </a:lnTo>
                <a:lnTo>
                  <a:pt x="1463" y="163"/>
                </a:lnTo>
                <a:lnTo>
                  <a:pt x="1532" y="122"/>
                </a:lnTo>
                <a:lnTo>
                  <a:pt x="1604" y="90"/>
                </a:lnTo>
                <a:lnTo>
                  <a:pt x="1682" y="66"/>
                </a:lnTo>
                <a:lnTo>
                  <a:pt x="1765" y="54"/>
                </a:lnTo>
                <a:lnTo>
                  <a:pt x="1821" y="50"/>
                </a:lnTo>
                <a:lnTo>
                  <a:pt x="1886" y="48"/>
                </a:lnTo>
                <a:lnTo>
                  <a:pt x="2046" y="60"/>
                </a:lnTo>
                <a:lnTo>
                  <a:pt x="1928" y="32"/>
                </a:lnTo>
                <a:lnTo>
                  <a:pt x="1842" y="18"/>
                </a:lnTo>
                <a:lnTo>
                  <a:pt x="1747" y="6"/>
                </a:lnTo>
                <a:lnTo>
                  <a:pt x="1651" y="0"/>
                </a:lnTo>
                <a:lnTo>
                  <a:pt x="1570" y="0"/>
                </a:lnTo>
                <a:lnTo>
                  <a:pt x="1485" y="6"/>
                </a:lnTo>
                <a:lnTo>
                  <a:pt x="1391" y="14"/>
                </a:lnTo>
                <a:lnTo>
                  <a:pt x="1306" y="30"/>
                </a:lnTo>
                <a:lnTo>
                  <a:pt x="1203" y="54"/>
                </a:lnTo>
                <a:lnTo>
                  <a:pt x="1092" y="85"/>
                </a:lnTo>
                <a:lnTo>
                  <a:pt x="985" y="127"/>
                </a:lnTo>
                <a:lnTo>
                  <a:pt x="900" y="167"/>
                </a:lnTo>
                <a:lnTo>
                  <a:pt x="806" y="217"/>
                </a:lnTo>
                <a:lnTo>
                  <a:pt x="708" y="277"/>
                </a:lnTo>
                <a:lnTo>
                  <a:pt x="637" y="333"/>
                </a:lnTo>
                <a:lnTo>
                  <a:pt x="567" y="390"/>
                </a:lnTo>
                <a:lnTo>
                  <a:pt x="494" y="458"/>
                </a:lnTo>
                <a:lnTo>
                  <a:pt x="428" y="522"/>
                </a:lnTo>
                <a:lnTo>
                  <a:pt x="374" y="587"/>
                </a:lnTo>
                <a:lnTo>
                  <a:pt x="317" y="660"/>
                </a:lnTo>
                <a:lnTo>
                  <a:pt x="266" y="731"/>
                </a:lnTo>
                <a:lnTo>
                  <a:pt x="215" y="808"/>
                </a:lnTo>
                <a:lnTo>
                  <a:pt x="174" y="888"/>
                </a:lnTo>
                <a:lnTo>
                  <a:pt x="135" y="972"/>
                </a:lnTo>
                <a:lnTo>
                  <a:pt x="99" y="1059"/>
                </a:lnTo>
                <a:lnTo>
                  <a:pt x="69" y="1155"/>
                </a:lnTo>
                <a:lnTo>
                  <a:pt x="42" y="1247"/>
                </a:lnTo>
                <a:lnTo>
                  <a:pt x="24" y="1340"/>
                </a:lnTo>
                <a:lnTo>
                  <a:pt x="10" y="1448"/>
                </a:lnTo>
                <a:lnTo>
                  <a:pt x="3" y="1537"/>
                </a:lnTo>
                <a:lnTo>
                  <a:pt x="0" y="1627"/>
                </a:lnTo>
                <a:lnTo>
                  <a:pt x="3" y="1720"/>
                </a:lnTo>
                <a:lnTo>
                  <a:pt x="16" y="1828"/>
                </a:lnTo>
                <a:lnTo>
                  <a:pt x="34" y="1940"/>
                </a:lnTo>
                <a:lnTo>
                  <a:pt x="57" y="2035"/>
                </a:lnTo>
                <a:lnTo>
                  <a:pt x="83" y="2131"/>
                </a:lnTo>
                <a:lnTo>
                  <a:pt x="113" y="2208"/>
                </a:lnTo>
                <a:lnTo>
                  <a:pt x="153" y="2292"/>
                </a:lnTo>
                <a:lnTo>
                  <a:pt x="189" y="2370"/>
                </a:lnTo>
                <a:lnTo>
                  <a:pt x="238" y="2459"/>
                </a:lnTo>
                <a:lnTo>
                  <a:pt x="296" y="2548"/>
                </a:lnTo>
                <a:lnTo>
                  <a:pt x="356" y="2621"/>
                </a:lnTo>
                <a:lnTo>
                  <a:pt x="412" y="2691"/>
                </a:lnTo>
                <a:lnTo>
                  <a:pt x="475" y="2759"/>
                </a:lnTo>
                <a:lnTo>
                  <a:pt x="541" y="2822"/>
                </a:lnTo>
                <a:lnTo>
                  <a:pt x="597" y="2870"/>
                </a:lnTo>
                <a:lnTo>
                  <a:pt x="668" y="2928"/>
                </a:lnTo>
                <a:lnTo>
                  <a:pt x="745" y="2975"/>
                </a:lnTo>
                <a:lnTo>
                  <a:pt x="806" y="3012"/>
                </a:lnTo>
                <a:lnTo>
                  <a:pt x="869" y="3043"/>
                </a:lnTo>
                <a:lnTo>
                  <a:pt x="930" y="3067"/>
                </a:lnTo>
                <a:lnTo>
                  <a:pt x="989" y="3085"/>
                </a:lnTo>
                <a:lnTo>
                  <a:pt x="1078" y="3107"/>
                </a:lnTo>
                <a:lnTo>
                  <a:pt x="1146" y="3115"/>
                </a:lnTo>
                <a:lnTo>
                  <a:pt x="1216" y="3119"/>
                </a:lnTo>
                <a:lnTo>
                  <a:pt x="1281" y="3115"/>
                </a:lnTo>
                <a:lnTo>
                  <a:pt x="1367" y="3104"/>
                </a:lnTo>
                <a:lnTo>
                  <a:pt x="1451" y="3083"/>
                </a:lnTo>
                <a:lnTo>
                  <a:pt x="1527" y="3053"/>
                </a:lnTo>
                <a:lnTo>
                  <a:pt x="1588" y="3017"/>
                </a:lnTo>
                <a:lnTo>
                  <a:pt x="1658" y="2975"/>
                </a:lnTo>
                <a:lnTo>
                  <a:pt x="1713" y="2928"/>
                </a:lnTo>
                <a:lnTo>
                  <a:pt x="1771" y="2874"/>
                </a:lnTo>
                <a:lnTo>
                  <a:pt x="1821" y="2811"/>
                </a:lnTo>
                <a:lnTo>
                  <a:pt x="1867" y="2743"/>
                </a:lnTo>
                <a:lnTo>
                  <a:pt x="1902" y="2671"/>
                </a:lnTo>
                <a:lnTo>
                  <a:pt x="1928" y="2590"/>
                </a:lnTo>
                <a:lnTo>
                  <a:pt x="1950" y="2506"/>
                </a:lnTo>
                <a:lnTo>
                  <a:pt x="1962" y="2420"/>
                </a:lnTo>
                <a:lnTo>
                  <a:pt x="1964" y="2330"/>
                </a:lnTo>
                <a:lnTo>
                  <a:pt x="1952" y="2231"/>
                </a:lnTo>
                <a:lnTo>
                  <a:pt x="1933" y="2145"/>
                </a:lnTo>
                <a:lnTo>
                  <a:pt x="1898" y="2062"/>
                </a:lnTo>
                <a:lnTo>
                  <a:pt x="1860" y="1983"/>
                </a:lnTo>
                <a:lnTo>
                  <a:pt x="1813" y="1914"/>
                </a:lnTo>
                <a:lnTo>
                  <a:pt x="1753" y="1830"/>
                </a:lnTo>
                <a:lnTo>
                  <a:pt x="1682" y="175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lumMod val="75000"/>
                </a:schemeClr>
              </a:gs>
              <a:gs pos="100000">
                <a:schemeClr val="tx1"/>
              </a:gs>
            </a:gsLst>
            <a:path path="rect">
              <a:fillToRect l="50000" t="50000" r="50000" b="50000"/>
            </a:path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>
              <a:defRPr/>
            </a:pPr>
            <a:endParaRPr lang="th-TH" sz="3600" kern="0">
              <a:solidFill>
                <a:srgbClr val="FFFF00"/>
              </a:solidFill>
              <a:latin typeface="AngsanaUPC" pitchFamily="18" charset="-34"/>
              <a:cs typeface="LilyUPC" panose="020B0604020202020204" pitchFamily="34" charset="-34"/>
            </a:endParaRPr>
          </a:p>
        </p:txBody>
      </p:sp>
      <p:sp>
        <p:nvSpPr>
          <p:cNvPr id="6" name="WordArt 20"/>
          <p:cNvSpPr>
            <a:spLocks noChangeArrowheads="1" noChangeShapeType="1" noTextEdit="1"/>
          </p:cNvSpPr>
          <p:nvPr/>
        </p:nvSpPr>
        <p:spPr bwMode="auto">
          <a:xfrm>
            <a:off x="7971017" y="1560815"/>
            <a:ext cx="463190" cy="46319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top">
              <a:avLst>
                <a:gd name="adj" fmla="val 14286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th-TH" sz="2000" b="1" kern="10" dirty="0">
                <a:gradFill rotWithShape="1">
                  <a:gsLst>
                    <a:gs pos="0">
                      <a:srgbClr val="1904E0">
                        <a:gamma/>
                        <a:tint val="32549"/>
                        <a:invGamma/>
                      </a:srgbClr>
                    </a:gs>
                    <a:gs pos="100000">
                      <a:srgbClr val="1904E0"/>
                    </a:gs>
                  </a:gsLst>
                  <a:path path="rect">
                    <a:fillToRect l="50000" t="50000" r="50000" b="50000"/>
                  </a:path>
                </a:gradFill>
                <a:latin typeface="Browallia New"/>
                <a:cs typeface="Browallia New"/>
              </a:rPr>
              <a:t>ระบบ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1227" y="289257"/>
            <a:ext cx="880259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4000" b="1" u="sng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ระบบการบริหารจัดการ การพัฒนากระบวนงาน </a:t>
            </a:r>
            <a:endParaRPr lang="th-TH" sz="4000" b="1" u="sng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4000" b="1" u="sng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4000" b="1" u="sng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การพัฒนาองค์กร</a:t>
            </a:r>
            <a:endParaRPr lang="th-TH" sz="3200" b="1" u="sng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ความ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ยืดหยุ่นของภารกิจ</a:t>
            </a:r>
            <a:endParaRPr lang="en-US" sz="3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ระบบ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บูรณาการ กิจการต่างๆ มีการเกื้อหนุนกัน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การ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บริหารงานที่เป็นระบบ มีความยืดหยุ่นในการทำงาน </a:t>
            </a:r>
            <a:r>
              <a:rPr lang="en-US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(2</a:t>
            </a:r>
            <a:r>
              <a:rPr lang="en-US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3600" b="1" dirty="0" smtClean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มี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ความสอดคล้องและต่อเนื่องทั้งองค์กร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ใช้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ระบบสหกรณ์ให้มาก</a:t>
            </a: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ขึ้น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การศึกษา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ที่สอดรับกับ </a:t>
            </a:r>
            <a:r>
              <a:rPr lang="en-US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Change on Demand (2)</a:t>
            </a:r>
            <a:endParaRPr lang="th-TH" sz="3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 โครงสร้าง</a:t>
            </a: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ราชการ</a:t>
            </a:r>
            <a:r>
              <a:rPr lang="en-US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 </a:t>
            </a: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กลไกภาครัฐ</a:t>
            </a:r>
            <a:r>
              <a:rPr lang="en-US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 ส่งเสริมการกระจายอำนาจ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8. ปรับ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กระบวนการทำงาน ลดขั้นตอนการทำงาน และชัดเจน </a:t>
            </a:r>
            <a:r>
              <a:rPr lang="en-US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(5</a:t>
            </a:r>
            <a:r>
              <a:rPr lang="en-US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3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104591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Workshop#2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89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-4.44444E-6 L 0.54566 -4.44444E-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83A46-A5C8-4ADC-A7FC-C178C7711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 12"/>
          <p:cNvSpPr>
            <a:spLocks/>
          </p:cNvSpPr>
          <p:nvPr/>
        </p:nvSpPr>
        <p:spPr bwMode="auto">
          <a:xfrm>
            <a:off x="7391400" y="76503"/>
            <a:ext cx="1622425" cy="2474912"/>
          </a:xfrm>
          <a:custGeom>
            <a:avLst/>
            <a:gdLst>
              <a:gd name="T0" fmla="*/ 1609 w 2046"/>
              <a:gd name="T1" fmla="*/ 1681 h 3119"/>
              <a:gd name="T2" fmla="*/ 1372 w 2046"/>
              <a:gd name="T3" fmla="*/ 1502 h 3119"/>
              <a:gd name="T4" fmla="*/ 1229 w 2046"/>
              <a:gd name="T5" fmla="*/ 1347 h 3119"/>
              <a:gd name="T6" fmla="*/ 1130 w 2046"/>
              <a:gd name="T7" fmla="*/ 1131 h 3119"/>
              <a:gd name="T8" fmla="*/ 1085 w 2046"/>
              <a:gd name="T9" fmla="*/ 941 h 3119"/>
              <a:gd name="T10" fmla="*/ 1088 w 2046"/>
              <a:gd name="T11" fmla="*/ 773 h 3119"/>
              <a:gd name="T12" fmla="*/ 1142 w 2046"/>
              <a:gd name="T13" fmla="*/ 564 h 3119"/>
              <a:gd name="T14" fmla="*/ 1245 w 2046"/>
              <a:gd name="T15" fmla="*/ 378 h 3119"/>
              <a:gd name="T16" fmla="*/ 1395 w 2046"/>
              <a:gd name="T17" fmla="*/ 215 h 3119"/>
              <a:gd name="T18" fmla="*/ 1532 w 2046"/>
              <a:gd name="T19" fmla="*/ 122 h 3119"/>
              <a:gd name="T20" fmla="*/ 1682 w 2046"/>
              <a:gd name="T21" fmla="*/ 66 h 3119"/>
              <a:gd name="T22" fmla="*/ 1821 w 2046"/>
              <a:gd name="T23" fmla="*/ 50 h 3119"/>
              <a:gd name="T24" fmla="*/ 2046 w 2046"/>
              <a:gd name="T25" fmla="*/ 60 h 3119"/>
              <a:gd name="T26" fmla="*/ 1842 w 2046"/>
              <a:gd name="T27" fmla="*/ 18 h 3119"/>
              <a:gd name="T28" fmla="*/ 1651 w 2046"/>
              <a:gd name="T29" fmla="*/ 0 h 3119"/>
              <a:gd name="T30" fmla="*/ 1485 w 2046"/>
              <a:gd name="T31" fmla="*/ 6 h 3119"/>
              <a:gd name="T32" fmla="*/ 1306 w 2046"/>
              <a:gd name="T33" fmla="*/ 30 h 3119"/>
              <a:gd name="T34" fmla="*/ 1092 w 2046"/>
              <a:gd name="T35" fmla="*/ 85 h 3119"/>
              <a:gd name="T36" fmla="*/ 900 w 2046"/>
              <a:gd name="T37" fmla="*/ 167 h 3119"/>
              <a:gd name="T38" fmla="*/ 708 w 2046"/>
              <a:gd name="T39" fmla="*/ 277 h 3119"/>
              <a:gd name="T40" fmla="*/ 567 w 2046"/>
              <a:gd name="T41" fmla="*/ 390 h 3119"/>
              <a:gd name="T42" fmla="*/ 428 w 2046"/>
              <a:gd name="T43" fmla="*/ 522 h 3119"/>
              <a:gd name="T44" fmla="*/ 317 w 2046"/>
              <a:gd name="T45" fmla="*/ 660 h 3119"/>
              <a:gd name="T46" fmla="*/ 215 w 2046"/>
              <a:gd name="T47" fmla="*/ 808 h 3119"/>
              <a:gd name="T48" fmla="*/ 135 w 2046"/>
              <a:gd name="T49" fmla="*/ 972 h 3119"/>
              <a:gd name="T50" fmla="*/ 69 w 2046"/>
              <a:gd name="T51" fmla="*/ 1155 h 3119"/>
              <a:gd name="T52" fmla="*/ 24 w 2046"/>
              <a:gd name="T53" fmla="*/ 1340 h 3119"/>
              <a:gd name="T54" fmla="*/ 3 w 2046"/>
              <a:gd name="T55" fmla="*/ 1537 h 3119"/>
              <a:gd name="T56" fmla="*/ 3 w 2046"/>
              <a:gd name="T57" fmla="*/ 1720 h 3119"/>
              <a:gd name="T58" fmla="*/ 34 w 2046"/>
              <a:gd name="T59" fmla="*/ 1940 h 3119"/>
              <a:gd name="T60" fmla="*/ 83 w 2046"/>
              <a:gd name="T61" fmla="*/ 2131 h 3119"/>
              <a:gd name="T62" fmla="*/ 153 w 2046"/>
              <a:gd name="T63" fmla="*/ 2292 h 3119"/>
              <a:gd name="T64" fmla="*/ 238 w 2046"/>
              <a:gd name="T65" fmla="*/ 2459 h 3119"/>
              <a:gd name="T66" fmla="*/ 356 w 2046"/>
              <a:gd name="T67" fmla="*/ 2621 h 3119"/>
              <a:gd name="T68" fmla="*/ 475 w 2046"/>
              <a:gd name="T69" fmla="*/ 2759 h 3119"/>
              <a:gd name="T70" fmla="*/ 597 w 2046"/>
              <a:gd name="T71" fmla="*/ 2870 h 3119"/>
              <a:gd name="T72" fmla="*/ 745 w 2046"/>
              <a:gd name="T73" fmla="*/ 2975 h 3119"/>
              <a:gd name="T74" fmla="*/ 869 w 2046"/>
              <a:gd name="T75" fmla="*/ 3043 h 3119"/>
              <a:gd name="T76" fmla="*/ 989 w 2046"/>
              <a:gd name="T77" fmla="*/ 3085 h 3119"/>
              <a:gd name="T78" fmla="*/ 1146 w 2046"/>
              <a:gd name="T79" fmla="*/ 3115 h 3119"/>
              <a:gd name="T80" fmla="*/ 1281 w 2046"/>
              <a:gd name="T81" fmla="*/ 3115 h 3119"/>
              <a:gd name="T82" fmla="*/ 1451 w 2046"/>
              <a:gd name="T83" fmla="*/ 3083 h 3119"/>
              <a:gd name="T84" fmla="*/ 1588 w 2046"/>
              <a:gd name="T85" fmla="*/ 3017 h 3119"/>
              <a:gd name="T86" fmla="*/ 1713 w 2046"/>
              <a:gd name="T87" fmla="*/ 2928 h 3119"/>
              <a:gd name="T88" fmla="*/ 1821 w 2046"/>
              <a:gd name="T89" fmla="*/ 2811 h 3119"/>
              <a:gd name="T90" fmla="*/ 1902 w 2046"/>
              <a:gd name="T91" fmla="*/ 2671 h 3119"/>
              <a:gd name="T92" fmla="*/ 1950 w 2046"/>
              <a:gd name="T93" fmla="*/ 2506 h 3119"/>
              <a:gd name="T94" fmla="*/ 1964 w 2046"/>
              <a:gd name="T95" fmla="*/ 2330 h 3119"/>
              <a:gd name="T96" fmla="*/ 1933 w 2046"/>
              <a:gd name="T97" fmla="*/ 2145 h 3119"/>
              <a:gd name="T98" fmla="*/ 1860 w 2046"/>
              <a:gd name="T99" fmla="*/ 1983 h 3119"/>
              <a:gd name="T100" fmla="*/ 1753 w 2046"/>
              <a:gd name="T101" fmla="*/ 1830 h 3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046" h="3119">
                <a:moveTo>
                  <a:pt x="1682" y="1751"/>
                </a:moveTo>
                <a:lnTo>
                  <a:pt x="1609" y="1681"/>
                </a:lnTo>
                <a:lnTo>
                  <a:pt x="1534" y="1621"/>
                </a:lnTo>
                <a:lnTo>
                  <a:pt x="1372" y="1502"/>
                </a:lnTo>
                <a:lnTo>
                  <a:pt x="1290" y="1424"/>
                </a:lnTo>
                <a:lnTo>
                  <a:pt x="1229" y="1347"/>
                </a:lnTo>
                <a:lnTo>
                  <a:pt x="1166" y="1227"/>
                </a:lnTo>
                <a:lnTo>
                  <a:pt x="1130" y="1131"/>
                </a:lnTo>
                <a:lnTo>
                  <a:pt x="1097" y="1032"/>
                </a:lnTo>
                <a:lnTo>
                  <a:pt x="1085" y="941"/>
                </a:lnTo>
                <a:lnTo>
                  <a:pt x="1083" y="850"/>
                </a:lnTo>
                <a:lnTo>
                  <a:pt x="1088" y="773"/>
                </a:lnTo>
                <a:lnTo>
                  <a:pt x="1106" y="665"/>
                </a:lnTo>
                <a:lnTo>
                  <a:pt x="1142" y="564"/>
                </a:lnTo>
                <a:lnTo>
                  <a:pt x="1186" y="474"/>
                </a:lnTo>
                <a:lnTo>
                  <a:pt x="1245" y="378"/>
                </a:lnTo>
                <a:lnTo>
                  <a:pt x="1329" y="281"/>
                </a:lnTo>
                <a:lnTo>
                  <a:pt x="1395" y="215"/>
                </a:lnTo>
                <a:lnTo>
                  <a:pt x="1463" y="163"/>
                </a:lnTo>
                <a:lnTo>
                  <a:pt x="1532" y="122"/>
                </a:lnTo>
                <a:lnTo>
                  <a:pt x="1604" y="90"/>
                </a:lnTo>
                <a:lnTo>
                  <a:pt x="1682" y="66"/>
                </a:lnTo>
                <a:lnTo>
                  <a:pt x="1765" y="54"/>
                </a:lnTo>
                <a:lnTo>
                  <a:pt x="1821" y="50"/>
                </a:lnTo>
                <a:lnTo>
                  <a:pt x="1886" y="48"/>
                </a:lnTo>
                <a:lnTo>
                  <a:pt x="2046" y="60"/>
                </a:lnTo>
                <a:lnTo>
                  <a:pt x="1928" y="32"/>
                </a:lnTo>
                <a:lnTo>
                  <a:pt x="1842" y="18"/>
                </a:lnTo>
                <a:lnTo>
                  <a:pt x="1747" y="6"/>
                </a:lnTo>
                <a:lnTo>
                  <a:pt x="1651" y="0"/>
                </a:lnTo>
                <a:lnTo>
                  <a:pt x="1570" y="0"/>
                </a:lnTo>
                <a:lnTo>
                  <a:pt x="1485" y="6"/>
                </a:lnTo>
                <a:lnTo>
                  <a:pt x="1391" y="14"/>
                </a:lnTo>
                <a:lnTo>
                  <a:pt x="1306" y="30"/>
                </a:lnTo>
                <a:lnTo>
                  <a:pt x="1203" y="54"/>
                </a:lnTo>
                <a:lnTo>
                  <a:pt x="1092" y="85"/>
                </a:lnTo>
                <a:lnTo>
                  <a:pt x="985" y="127"/>
                </a:lnTo>
                <a:lnTo>
                  <a:pt x="900" y="167"/>
                </a:lnTo>
                <a:lnTo>
                  <a:pt x="806" y="217"/>
                </a:lnTo>
                <a:lnTo>
                  <a:pt x="708" y="277"/>
                </a:lnTo>
                <a:lnTo>
                  <a:pt x="637" y="333"/>
                </a:lnTo>
                <a:lnTo>
                  <a:pt x="567" y="390"/>
                </a:lnTo>
                <a:lnTo>
                  <a:pt x="494" y="458"/>
                </a:lnTo>
                <a:lnTo>
                  <a:pt x="428" y="522"/>
                </a:lnTo>
                <a:lnTo>
                  <a:pt x="374" y="587"/>
                </a:lnTo>
                <a:lnTo>
                  <a:pt x="317" y="660"/>
                </a:lnTo>
                <a:lnTo>
                  <a:pt x="266" y="731"/>
                </a:lnTo>
                <a:lnTo>
                  <a:pt x="215" y="808"/>
                </a:lnTo>
                <a:lnTo>
                  <a:pt x="174" y="888"/>
                </a:lnTo>
                <a:lnTo>
                  <a:pt x="135" y="972"/>
                </a:lnTo>
                <a:lnTo>
                  <a:pt x="99" y="1059"/>
                </a:lnTo>
                <a:lnTo>
                  <a:pt x="69" y="1155"/>
                </a:lnTo>
                <a:lnTo>
                  <a:pt x="42" y="1247"/>
                </a:lnTo>
                <a:lnTo>
                  <a:pt x="24" y="1340"/>
                </a:lnTo>
                <a:lnTo>
                  <a:pt x="10" y="1448"/>
                </a:lnTo>
                <a:lnTo>
                  <a:pt x="3" y="1537"/>
                </a:lnTo>
                <a:lnTo>
                  <a:pt x="0" y="1627"/>
                </a:lnTo>
                <a:lnTo>
                  <a:pt x="3" y="1720"/>
                </a:lnTo>
                <a:lnTo>
                  <a:pt x="16" y="1828"/>
                </a:lnTo>
                <a:lnTo>
                  <a:pt x="34" y="1940"/>
                </a:lnTo>
                <a:lnTo>
                  <a:pt x="57" y="2035"/>
                </a:lnTo>
                <a:lnTo>
                  <a:pt x="83" y="2131"/>
                </a:lnTo>
                <a:lnTo>
                  <a:pt x="113" y="2208"/>
                </a:lnTo>
                <a:lnTo>
                  <a:pt x="153" y="2292"/>
                </a:lnTo>
                <a:lnTo>
                  <a:pt x="189" y="2370"/>
                </a:lnTo>
                <a:lnTo>
                  <a:pt x="238" y="2459"/>
                </a:lnTo>
                <a:lnTo>
                  <a:pt x="296" y="2548"/>
                </a:lnTo>
                <a:lnTo>
                  <a:pt x="356" y="2621"/>
                </a:lnTo>
                <a:lnTo>
                  <a:pt x="412" y="2691"/>
                </a:lnTo>
                <a:lnTo>
                  <a:pt x="475" y="2759"/>
                </a:lnTo>
                <a:lnTo>
                  <a:pt x="541" y="2822"/>
                </a:lnTo>
                <a:lnTo>
                  <a:pt x="597" y="2870"/>
                </a:lnTo>
                <a:lnTo>
                  <a:pt x="668" y="2928"/>
                </a:lnTo>
                <a:lnTo>
                  <a:pt x="745" y="2975"/>
                </a:lnTo>
                <a:lnTo>
                  <a:pt x="806" y="3012"/>
                </a:lnTo>
                <a:lnTo>
                  <a:pt x="869" y="3043"/>
                </a:lnTo>
                <a:lnTo>
                  <a:pt x="930" y="3067"/>
                </a:lnTo>
                <a:lnTo>
                  <a:pt x="989" y="3085"/>
                </a:lnTo>
                <a:lnTo>
                  <a:pt x="1078" y="3107"/>
                </a:lnTo>
                <a:lnTo>
                  <a:pt x="1146" y="3115"/>
                </a:lnTo>
                <a:lnTo>
                  <a:pt x="1216" y="3119"/>
                </a:lnTo>
                <a:lnTo>
                  <a:pt x="1281" y="3115"/>
                </a:lnTo>
                <a:lnTo>
                  <a:pt x="1367" y="3104"/>
                </a:lnTo>
                <a:lnTo>
                  <a:pt x="1451" y="3083"/>
                </a:lnTo>
                <a:lnTo>
                  <a:pt x="1527" y="3053"/>
                </a:lnTo>
                <a:lnTo>
                  <a:pt x="1588" y="3017"/>
                </a:lnTo>
                <a:lnTo>
                  <a:pt x="1658" y="2975"/>
                </a:lnTo>
                <a:lnTo>
                  <a:pt x="1713" y="2928"/>
                </a:lnTo>
                <a:lnTo>
                  <a:pt x="1771" y="2874"/>
                </a:lnTo>
                <a:lnTo>
                  <a:pt x="1821" y="2811"/>
                </a:lnTo>
                <a:lnTo>
                  <a:pt x="1867" y="2743"/>
                </a:lnTo>
                <a:lnTo>
                  <a:pt x="1902" y="2671"/>
                </a:lnTo>
                <a:lnTo>
                  <a:pt x="1928" y="2590"/>
                </a:lnTo>
                <a:lnTo>
                  <a:pt x="1950" y="2506"/>
                </a:lnTo>
                <a:lnTo>
                  <a:pt x="1962" y="2420"/>
                </a:lnTo>
                <a:lnTo>
                  <a:pt x="1964" y="2330"/>
                </a:lnTo>
                <a:lnTo>
                  <a:pt x="1952" y="2231"/>
                </a:lnTo>
                <a:lnTo>
                  <a:pt x="1933" y="2145"/>
                </a:lnTo>
                <a:lnTo>
                  <a:pt x="1898" y="2062"/>
                </a:lnTo>
                <a:lnTo>
                  <a:pt x="1860" y="1983"/>
                </a:lnTo>
                <a:lnTo>
                  <a:pt x="1813" y="1914"/>
                </a:lnTo>
                <a:lnTo>
                  <a:pt x="1753" y="1830"/>
                </a:lnTo>
                <a:lnTo>
                  <a:pt x="1682" y="175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lumMod val="75000"/>
                </a:schemeClr>
              </a:gs>
              <a:gs pos="100000">
                <a:schemeClr val="tx1"/>
              </a:gs>
            </a:gsLst>
            <a:path path="rect">
              <a:fillToRect l="50000" t="50000" r="50000" b="50000"/>
            </a:path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>
              <a:defRPr/>
            </a:pPr>
            <a:endParaRPr lang="th-TH" sz="3600" kern="0">
              <a:solidFill>
                <a:srgbClr val="FFFF00"/>
              </a:solidFill>
              <a:latin typeface="AngsanaUPC" pitchFamily="18" charset="-34"/>
              <a:cs typeface="LilyUPC" panose="020B0604020202020204" pitchFamily="34" charset="-34"/>
            </a:endParaRPr>
          </a:p>
        </p:txBody>
      </p:sp>
      <p:sp>
        <p:nvSpPr>
          <p:cNvPr id="6" name="WordArt 20"/>
          <p:cNvSpPr>
            <a:spLocks noChangeArrowheads="1" noChangeShapeType="1" noTextEdit="1"/>
          </p:cNvSpPr>
          <p:nvPr/>
        </p:nvSpPr>
        <p:spPr bwMode="auto">
          <a:xfrm>
            <a:off x="7971017" y="1560815"/>
            <a:ext cx="463190" cy="46319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top">
              <a:avLst>
                <a:gd name="adj" fmla="val 14286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th-TH" sz="2000" b="1" kern="10" dirty="0">
                <a:gradFill rotWithShape="1">
                  <a:gsLst>
                    <a:gs pos="0">
                      <a:srgbClr val="1904E0">
                        <a:gamma/>
                        <a:tint val="32549"/>
                        <a:invGamma/>
                      </a:srgbClr>
                    </a:gs>
                    <a:gs pos="100000">
                      <a:srgbClr val="1904E0"/>
                    </a:gs>
                  </a:gsLst>
                  <a:path path="rect">
                    <a:fillToRect l="50000" t="50000" r="50000" b="50000"/>
                  </a:path>
                </a:gradFill>
                <a:latin typeface="Browallia New"/>
                <a:cs typeface="Browallia New"/>
              </a:rPr>
              <a:t>ระบบ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1227" y="152400"/>
            <a:ext cx="880259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3600" b="1" u="sng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r>
              <a:rPr lang="th-TH" sz="3600" b="1" u="sng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สนับสนุนการบริหารจัดการและการพัฒนา</a:t>
            </a:r>
            <a:r>
              <a:rPr lang="th-TH" sz="3600" b="1" u="sng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บุคลากร</a:t>
            </a:r>
            <a:endParaRPr lang="th-TH" sz="3600" b="1" u="sng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ระบบ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การบริหารจัดการสวัสดิการ เพื่อลดความเหลื่อมล้ำ </a:t>
            </a:r>
            <a:endParaRPr lang="th-TH" sz="2800" b="1" dirty="0" smtClean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สร้างขวัญกำลังใจในการทำงาน </a:t>
            </a:r>
            <a:r>
              <a:rPr lang="en-US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(4)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นำ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ระบบการทำงานเพื่อองค์กร แทนการประเมินผลลัพธ์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ปรับ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ระบบบริหารตามความสามารถไม่ใช่ตามอาวุโส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มี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ระบบคัดเลือกคนที่ดี พิจารณาจากความสามารถ และผลงาน เช่น </a:t>
            </a:r>
            <a:r>
              <a:rPr lang="en-US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QPS</a:t>
            </a:r>
            <a:endParaRPr lang="th-TH" sz="28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มี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เส้นทางการพัฒนาที่ชัดเจน และเปิดโอกาสให้คลื่นลูกใหม่ได้แสดงความสามารถ </a:t>
            </a:r>
            <a:r>
              <a:rPr lang="en-US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(2)</a:t>
            </a:r>
            <a:endParaRPr lang="th-TH" sz="28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ระบบ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มุ่งเน้นผลงาน 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เน้นที่กระบวนการ หรือ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 มีระบบ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คุณให้โทษในการ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ทำงาน</a:t>
            </a:r>
            <a:endParaRPr lang="th-TH" sz="28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การ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ทำงานถูกต้อง รวดเร็ว ทันต่อสถานการณ์ และนำไปใช้อย่างมีประสิทธิภาพ </a:t>
            </a:r>
            <a:r>
              <a:rPr lang="en-US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(2)</a:t>
            </a:r>
            <a:endParaRPr lang="th-TH" sz="2800" b="1" dirty="0" smtClean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เป็นไปในทิศทางเดียวกัน 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เพื่อลด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ความขัดแย้งสร้างความ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สามัคคี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เพิ่ม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ความเป็นมาตรฐาน (มืออาชีพ) มีความ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ต่อเนื่อง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ยอมรับ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การประเมินตนเอง และเปิดโอกาสให้คนอื่น/คนรุ่นใหม่ได้มี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โอกาส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11. ไม่</a:t>
            </a:r>
            <a:r>
              <a:rPr lang="th-TH" sz="2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ส่งเสริมคนเก่ง ใช้ระบบอุปถัมภ์ เครือญาติ พวกพ้อง </a:t>
            </a:r>
            <a:r>
              <a:rPr lang="en-US" sz="2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(3</a:t>
            </a:r>
            <a:r>
              <a:rPr lang="en-US" sz="2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2800" b="1" dirty="0" smtClean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0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Workshop#2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28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-4.44444E-6 L 0.54566 -4.44444E-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83A46-A5C8-4ADC-A7FC-C178C7711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 12"/>
          <p:cNvSpPr>
            <a:spLocks/>
          </p:cNvSpPr>
          <p:nvPr/>
        </p:nvSpPr>
        <p:spPr bwMode="auto">
          <a:xfrm>
            <a:off x="7391400" y="76503"/>
            <a:ext cx="1622425" cy="2474912"/>
          </a:xfrm>
          <a:custGeom>
            <a:avLst/>
            <a:gdLst>
              <a:gd name="T0" fmla="*/ 1609 w 2046"/>
              <a:gd name="T1" fmla="*/ 1681 h 3119"/>
              <a:gd name="T2" fmla="*/ 1372 w 2046"/>
              <a:gd name="T3" fmla="*/ 1502 h 3119"/>
              <a:gd name="T4" fmla="*/ 1229 w 2046"/>
              <a:gd name="T5" fmla="*/ 1347 h 3119"/>
              <a:gd name="T6" fmla="*/ 1130 w 2046"/>
              <a:gd name="T7" fmla="*/ 1131 h 3119"/>
              <a:gd name="T8" fmla="*/ 1085 w 2046"/>
              <a:gd name="T9" fmla="*/ 941 h 3119"/>
              <a:gd name="T10" fmla="*/ 1088 w 2046"/>
              <a:gd name="T11" fmla="*/ 773 h 3119"/>
              <a:gd name="T12" fmla="*/ 1142 w 2046"/>
              <a:gd name="T13" fmla="*/ 564 h 3119"/>
              <a:gd name="T14" fmla="*/ 1245 w 2046"/>
              <a:gd name="T15" fmla="*/ 378 h 3119"/>
              <a:gd name="T16" fmla="*/ 1395 w 2046"/>
              <a:gd name="T17" fmla="*/ 215 h 3119"/>
              <a:gd name="T18" fmla="*/ 1532 w 2046"/>
              <a:gd name="T19" fmla="*/ 122 h 3119"/>
              <a:gd name="T20" fmla="*/ 1682 w 2046"/>
              <a:gd name="T21" fmla="*/ 66 h 3119"/>
              <a:gd name="T22" fmla="*/ 1821 w 2046"/>
              <a:gd name="T23" fmla="*/ 50 h 3119"/>
              <a:gd name="T24" fmla="*/ 2046 w 2046"/>
              <a:gd name="T25" fmla="*/ 60 h 3119"/>
              <a:gd name="T26" fmla="*/ 1842 w 2046"/>
              <a:gd name="T27" fmla="*/ 18 h 3119"/>
              <a:gd name="T28" fmla="*/ 1651 w 2046"/>
              <a:gd name="T29" fmla="*/ 0 h 3119"/>
              <a:gd name="T30" fmla="*/ 1485 w 2046"/>
              <a:gd name="T31" fmla="*/ 6 h 3119"/>
              <a:gd name="T32" fmla="*/ 1306 w 2046"/>
              <a:gd name="T33" fmla="*/ 30 h 3119"/>
              <a:gd name="T34" fmla="*/ 1092 w 2046"/>
              <a:gd name="T35" fmla="*/ 85 h 3119"/>
              <a:gd name="T36" fmla="*/ 900 w 2046"/>
              <a:gd name="T37" fmla="*/ 167 h 3119"/>
              <a:gd name="T38" fmla="*/ 708 w 2046"/>
              <a:gd name="T39" fmla="*/ 277 h 3119"/>
              <a:gd name="T40" fmla="*/ 567 w 2046"/>
              <a:gd name="T41" fmla="*/ 390 h 3119"/>
              <a:gd name="T42" fmla="*/ 428 w 2046"/>
              <a:gd name="T43" fmla="*/ 522 h 3119"/>
              <a:gd name="T44" fmla="*/ 317 w 2046"/>
              <a:gd name="T45" fmla="*/ 660 h 3119"/>
              <a:gd name="T46" fmla="*/ 215 w 2046"/>
              <a:gd name="T47" fmla="*/ 808 h 3119"/>
              <a:gd name="T48" fmla="*/ 135 w 2046"/>
              <a:gd name="T49" fmla="*/ 972 h 3119"/>
              <a:gd name="T50" fmla="*/ 69 w 2046"/>
              <a:gd name="T51" fmla="*/ 1155 h 3119"/>
              <a:gd name="T52" fmla="*/ 24 w 2046"/>
              <a:gd name="T53" fmla="*/ 1340 h 3119"/>
              <a:gd name="T54" fmla="*/ 3 w 2046"/>
              <a:gd name="T55" fmla="*/ 1537 h 3119"/>
              <a:gd name="T56" fmla="*/ 3 w 2046"/>
              <a:gd name="T57" fmla="*/ 1720 h 3119"/>
              <a:gd name="T58" fmla="*/ 34 w 2046"/>
              <a:gd name="T59" fmla="*/ 1940 h 3119"/>
              <a:gd name="T60" fmla="*/ 83 w 2046"/>
              <a:gd name="T61" fmla="*/ 2131 h 3119"/>
              <a:gd name="T62" fmla="*/ 153 w 2046"/>
              <a:gd name="T63" fmla="*/ 2292 h 3119"/>
              <a:gd name="T64" fmla="*/ 238 w 2046"/>
              <a:gd name="T65" fmla="*/ 2459 h 3119"/>
              <a:gd name="T66" fmla="*/ 356 w 2046"/>
              <a:gd name="T67" fmla="*/ 2621 h 3119"/>
              <a:gd name="T68" fmla="*/ 475 w 2046"/>
              <a:gd name="T69" fmla="*/ 2759 h 3119"/>
              <a:gd name="T70" fmla="*/ 597 w 2046"/>
              <a:gd name="T71" fmla="*/ 2870 h 3119"/>
              <a:gd name="T72" fmla="*/ 745 w 2046"/>
              <a:gd name="T73" fmla="*/ 2975 h 3119"/>
              <a:gd name="T74" fmla="*/ 869 w 2046"/>
              <a:gd name="T75" fmla="*/ 3043 h 3119"/>
              <a:gd name="T76" fmla="*/ 989 w 2046"/>
              <a:gd name="T77" fmla="*/ 3085 h 3119"/>
              <a:gd name="T78" fmla="*/ 1146 w 2046"/>
              <a:gd name="T79" fmla="*/ 3115 h 3119"/>
              <a:gd name="T80" fmla="*/ 1281 w 2046"/>
              <a:gd name="T81" fmla="*/ 3115 h 3119"/>
              <a:gd name="T82" fmla="*/ 1451 w 2046"/>
              <a:gd name="T83" fmla="*/ 3083 h 3119"/>
              <a:gd name="T84" fmla="*/ 1588 w 2046"/>
              <a:gd name="T85" fmla="*/ 3017 h 3119"/>
              <a:gd name="T86" fmla="*/ 1713 w 2046"/>
              <a:gd name="T87" fmla="*/ 2928 h 3119"/>
              <a:gd name="T88" fmla="*/ 1821 w 2046"/>
              <a:gd name="T89" fmla="*/ 2811 h 3119"/>
              <a:gd name="T90" fmla="*/ 1902 w 2046"/>
              <a:gd name="T91" fmla="*/ 2671 h 3119"/>
              <a:gd name="T92" fmla="*/ 1950 w 2046"/>
              <a:gd name="T93" fmla="*/ 2506 h 3119"/>
              <a:gd name="T94" fmla="*/ 1964 w 2046"/>
              <a:gd name="T95" fmla="*/ 2330 h 3119"/>
              <a:gd name="T96" fmla="*/ 1933 w 2046"/>
              <a:gd name="T97" fmla="*/ 2145 h 3119"/>
              <a:gd name="T98" fmla="*/ 1860 w 2046"/>
              <a:gd name="T99" fmla="*/ 1983 h 3119"/>
              <a:gd name="T100" fmla="*/ 1753 w 2046"/>
              <a:gd name="T101" fmla="*/ 1830 h 3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046" h="3119">
                <a:moveTo>
                  <a:pt x="1682" y="1751"/>
                </a:moveTo>
                <a:lnTo>
                  <a:pt x="1609" y="1681"/>
                </a:lnTo>
                <a:lnTo>
                  <a:pt x="1534" y="1621"/>
                </a:lnTo>
                <a:lnTo>
                  <a:pt x="1372" y="1502"/>
                </a:lnTo>
                <a:lnTo>
                  <a:pt x="1290" y="1424"/>
                </a:lnTo>
                <a:lnTo>
                  <a:pt x="1229" y="1347"/>
                </a:lnTo>
                <a:lnTo>
                  <a:pt x="1166" y="1227"/>
                </a:lnTo>
                <a:lnTo>
                  <a:pt x="1130" y="1131"/>
                </a:lnTo>
                <a:lnTo>
                  <a:pt x="1097" y="1032"/>
                </a:lnTo>
                <a:lnTo>
                  <a:pt x="1085" y="941"/>
                </a:lnTo>
                <a:lnTo>
                  <a:pt x="1083" y="850"/>
                </a:lnTo>
                <a:lnTo>
                  <a:pt x="1088" y="773"/>
                </a:lnTo>
                <a:lnTo>
                  <a:pt x="1106" y="665"/>
                </a:lnTo>
                <a:lnTo>
                  <a:pt x="1142" y="564"/>
                </a:lnTo>
                <a:lnTo>
                  <a:pt x="1186" y="474"/>
                </a:lnTo>
                <a:lnTo>
                  <a:pt x="1245" y="378"/>
                </a:lnTo>
                <a:lnTo>
                  <a:pt x="1329" y="281"/>
                </a:lnTo>
                <a:lnTo>
                  <a:pt x="1395" y="215"/>
                </a:lnTo>
                <a:lnTo>
                  <a:pt x="1463" y="163"/>
                </a:lnTo>
                <a:lnTo>
                  <a:pt x="1532" y="122"/>
                </a:lnTo>
                <a:lnTo>
                  <a:pt x="1604" y="90"/>
                </a:lnTo>
                <a:lnTo>
                  <a:pt x="1682" y="66"/>
                </a:lnTo>
                <a:lnTo>
                  <a:pt x="1765" y="54"/>
                </a:lnTo>
                <a:lnTo>
                  <a:pt x="1821" y="50"/>
                </a:lnTo>
                <a:lnTo>
                  <a:pt x="1886" y="48"/>
                </a:lnTo>
                <a:lnTo>
                  <a:pt x="2046" y="60"/>
                </a:lnTo>
                <a:lnTo>
                  <a:pt x="1928" y="32"/>
                </a:lnTo>
                <a:lnTo>
                  <a:pt x="1842" y="18"/>
                </a:lnTo>
                <a:lnTo>
                  <a:pt x="1747" y="6"/>
                </a:lnTo>
                <a:lnTo>
                  <a:pt x="1651" y="0"/>
                </a:lnTo>
                <a:lnTo>
                  <a:pt x="1570" y="0"/>
                </a:lnTo>
                <a:lnTo>
                  <a:pt x="1485" y="6"/>
                </a:lnTo>
                <a:lnTo>
                  <a:pt x="1391" y="14"/>
                </a:lnTo>
                <a:lnTo>
                  <a:pt x="1306" y="30"/>
                </a:lnTo>
                <a:lnTo>
                  <a:pt x="1203" y="54"/>
                </a:lnTo>
                <a:lnTo>
                  <a:pt x="1092" y="85"/>
                </a:lnTo>
                <a:lnTo>
                  <a:pt x="985" y="127"/>
                </a:lnTo>
                <a:lnTo>
                  <a:pt x="900" y="167"/>
                </a:lnTo>
                <a:lnTo>
                  <a:pt x="806" y="217"/>
                </a:lnTo>
                <a:lnTo>
                  <a:pt x="708" y="277"/>
                </a:lnTo>
                <a:lnTo>
                  <a:pt x="637" y="333"/>
                </a:lnTo>
                <a:lnTo>
                  <a:pt x="567" y="390"/>
                </a:lnTo>
                <a:lnTo>
                  <a:pt x="494" y="458"/>
                </a:lnTo>
                <a:lnTo>
                  <a:pt x="428" y="522"/>
                </a:lnTo>
                <a:lnTo>
                  <a:pt x="374" y="587"/>
                </a:lnTo>
                <a:lnTo>
                  <a:pt x="317" y="660"/>
                </a:lnTo>
                <a:lnTo>
                  <a:pt x="266" y="731"/>
                </a:lnTo>
                <a:lnTo>
                  <a:pt x="215" y="808"/>
                </a:lnTo>
                <a:lnTo>
                  <a:pt x="174" y="888"/>
                </a:lnTo>
                <a:lnTo>
                  <a:pt x="135" y="972"/>
                </a:lnTo>
                <a:lnTo>
                  <a:pt x="99" y="1059"/>
                </a:lnTo>
                <a:lnTo>
                  <a:pt x="69" y="1155"/>
                </a:lnTo>
                <a:lnTo>
                  <a:pt x="42" y="1247"/>
                </a:lnTo>
                <a:lnTo>
                  <a:pt x="24" y="1340"/>
                </a:lnTo>
                <a:lnTo>
                  <a:pt x="10" y="1448"/>
                </a:lnTo>
                <a:lnTo>
                  <a:pt x="3" y="1537"/>
                </a:lnTo>
                <a:lnTo>
                  <a:pt x="0" y="1627"/>
                </a:lnTo>
                <a:lnTo>
                  <a:pt x="3" y="1720"/>
                </a:lnTo>
                <a:lnTo>
                  <a:pt x="16" y="1828"/>
                </a:lnTo>
                <a:lnTo>
                  <a:pt x="34" y="1940"/>
                </a:lnTo>
                <a:lnTo>
                  <a:pt x="57" y="2035"/>
                </a:lnTo>
                <a:lnTo>
                  <a:pt x="83" y="2131"/>
                </a:lnTo>
                <a:lnTo>
                  <a:pt x="113" y="2208"/>
                </a:lnTo>
                <a:lnTo>
                  <a:pt x="153" y="2292"/>
                </a:lnTo>
                <a:lnTo>
                  <a:pt x="189" y="2370"/>
                </a:lnTo>
                <a:lnTo>
                  <a:pt x="238" y="2459"/>
                </a:lnTo>
                <a:lnTo>
                  <a:pt x="296" y="2548"/>
                </a:lnTo>
                <a:lnTo>
                  <a:pt x="356" y="2621"/>
                </a:lnTo>
                <a:lnTo>
                  <a:pt x="412" y="2691"/>
                </a:lnTo>
                <a:lnTo>
                  <a:pt x="475" y="2759"/>
                </a:lnTo>
                <a:lnTo>
                  <a:pt x="541" y="2822"/>
                </a:lnTo>
                <a:lnTo>
                  <a:pt x="597" y="2870"/>
                </a:lnTo>
                <a:lnTo>
                  <a:pt x="668" y="2928"/>
                </a:lnTo>
                <a:lnTo>
                  <a:pt x="745" y="2975"/>
                </a:lnTo>
                <a:lnTo>
                  <a:pt x="806" y="3012"/>
                </a:lnTo>
                <a:lnTo>
                  <a:pt x="869" y="3043"/>
                </a:lnTo>
                <a:lnTo>
                  <a:pt x="930" y="3067"/>
                </a:lnTo>
                <a:lnTo>
                  <a:pt x="989" y="3085"/>
                </a:lnTo>
                <a:lnTo>
                  <a:pt x="1078" y="3107"/>
                </a:lnTo>
                <a:lnTo>
                  <a:pt x="1146" y="3115"/>
                </a:lnTo>
                <a:lnTo>
                  <a:pt x="1216" y="3119"/>
                </a:lnTo>
                <a:lnTo>
                  <a:pt x="1281" y="3115"/>
                </a:lnTo>
                <a:lnTo>
                  <a:pt x="1367" y="3104"/>
                </a:lnTo>
                <a:lnTo>
                  <a:pt x="1451" y="3083"/>
                </a:lnTo>
                <a:lnTo>
                  <a:pt x="1527" y="3053"/>
                </a:lnTo>
                <a:lnTo>
                  <a:pt x="1588" y="3017"/>
                </a:lnTo>
                <a:lnTo>
                  <a:pt x="1658" y="2975"/>
                </a:lnTo>
                <a:lnTo>
                  <a:pt x="1713" y="2928"/>
                </a:lnTo>
                <a:lnTo>
                  <a:pt x="1771" y="2874"/>
                </a:lnTo>
                <a:lnTo>
                  <a:pt x="1821" y="2811"/>
                </a:lnTo>
                <a:lnTo>
                  <a:pt x="1867" y="2743"/>
                </a:lnTo>
                <a:lnTo>
                  <a:pt x="1902" y="2671"/>
                </a:lnTo>
                <a:lnTo>
                  <a:pt x="1928" y="2590"/>
                </a:lnTo>
                <a:lnTo>
                  <a:pt x="1950" y="2506"/>
                </a:lnTo>
                <a:lnTo>
                  <a:pt x="1962" y="2420"/>
                </a:lnTo>
                <a:lnTo>
                  <a:pt x="1964" y="2330"/>
                </a:lnTo>
                <a:lnTo>
                  <a:pt x="1952" y="2231"/>
                </a:lnTo>
                <a:lnTo>
                  <a:pt x="1933" y="2145"/>
                </a:lnTo>
                <a:lnTo>
                  <a:pt x="1898" y="2062"/>
                </a:lnTo>
                <a:lnTo>
                  <a:pt x="1860" y="1983"/>
                </a:lnTo>
                <a:lnTo>
                  <a:pt x="1813" y="1914"/>
                </a:lnTo>
                <a:lnTo>
                  <a:pt x="1753" y="1830"/>
                </a:lnTo>
                <a:lnTo>
                  <a:pt x="1682" y="175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lumMod val="75000"/>
                </a:schemeClr>
              </a:gs>
              <a:gs pos="100000">
                <a:schemeClr val="tx1"/>
              </a:gs>
            </a:gsLst>
            <a:path path="rect">
              <a:fillToRect l="50000" t="50000" r="50000" b="50000"/>
            </a:path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>
              <a:defRPr/>
            </a:pPr>
            <a:endParaRPr lang="th-TH" sz="3600" kern="0">
              <a:solidFill>
                <a:srgbClr val="FFFF00"/>
              </a:solidFill>
              <a:latin typeface="AngsanaUPC" pitchFamily="18" charset="-34"/>
              <a:cs typeface="LilyUPC" panose="020B0604020202020204" pitchFamily="34" charset="-34"/>
            </a:endParaRPr>
          </a:p>
        </p:txBody>
      </p:sp>
      <p:sp>
        <p:nvSpPr>
          <p:cNvPr id="6" name="WordArt 20"/>
          <p:cNvSpPr>
            <a:spLocks noChangeArrowheads="1" noChangeShapeType="1" noTextEdit="1"/>
          </p:cNvSpPr>
          <p:nvPr/>
        </p:nvSpPr>
        <p:spPr bwMode="auto">
          <a:xfrm>
            <a:off x="7971017" y="1560815"/>
            <a:ext cx="463190" cy="46319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top">
              <a:avLst>
                <a:gd name="adj" fmla="val 14286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th-TH" sz="2000" b="1" kern="10" dirty="0">
                <a:gradFill rotWithShape="1">
                  <a:gsLst>
                    <a:gs pos="0">
                      <a:srgbClr val="1904E0">
                        <a:gamma/>
                        <a:tint val="32549"/>
                        <a:invGamma/>
                      </a:srgbClr>
                    </a:gs>
                    <a:gs pos="100000">
                      <a:srgbClr val="1904E0"/>
                    </a:gs>
                  </a:gsLst>
                  <a:path path="rect">
                    <a:fillToRect l="50000" t="50000" r="50000" b="50000"/>
                  </a:path>
                </a:gradFill>
                <a:latin typeface="Browallia New"/>
                <a:cs typeface="Browallia New"/>
              </a:rPr>
              <a:t>ระบบ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0185" y="381000"/>
            <a:ext cx="88025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4400" b="1" u="sng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r>
              <a:rPr lang="th-TH" sz="4400" b="1" u="sng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การปกครอง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1.ระบบ</a:t>
            </a: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การปกครองประชาธิปไตยที่สมบูรณ์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ระบบ</a:t>
            </a: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ศาล/ยุติธรรม ความเข้มงวดในการใช้กฎหมาย </a:t>
            </a:r>
            <a:endParaRPr lang="th-TH" sz="3600" b="1" dirty="0" smtClean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</a:t>
            </a: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มีอำนาจการเมืองมาแทรกแซง </a:t>
            </a:r>
            <a:r>
              <a:rPr lang="en-US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(5)</a:t>
            </a:r>
            <a:endParaRPr lang="th-TH" sz="3600" b="1" dirty="0" smtClean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th-TH" sz="4400" b="1" u="sng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เทคโนโลยีและระบบข้อมูลสารสนเทศ</a:t>
            </a:r>
            <a:endParaRPr lang="en-US" sz="4400" b="1" u="sng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เทคโนโลยี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ที่สอดคล้องกับความต้องการ</a:t>
            </a:r>
            <a:r>
              <a:rPr lang="en-US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ไม่ซับซ้อน </a:t>
            </a:r>
            <a:r>
              <a:rPr lang="en-US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(4)</a:t>
            </a:r>
            <a:endParaRPr lang="th-TH" sz="3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การ</a:t>
            </a:r>
            <a:r>
              <a:rPr lang="th-TH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เชื่อมโยงข้อมูล เพื่อการใช้งาน การตัดสนใจในทุกมิติ </a:t>
            </a:r>
            <a:r>
              <a:rPr lang="en-US" sz="3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(2)</a:t>
            </a:r>
            <a:endParaRPr lang="th-TH" sz="3600" b="1" dirty="0" smtClean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8723" y="381000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Workshop#2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60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-4.44444E-6 L 0.54566 -4.44444E-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th-TH" sz="4000" dirty="0" smtClean="0">
                <a:solidFill>
                  <a:srgbClr val="C00000"/>
                </a:solidFill>
              </a:rPr>
              <a:t>ข้อสังเกต/ คำถาม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3058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1)  </a:t>
            </a:r>
            <a:r>
              <a:rPr lang="th-TH" sz="2400" b="1" u="sng" dirty="0" smtClean="0">
                <a:solidFill>
                  <a:schemeClr val="accent1">
                    <a:lumMod val="7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ควรเขียนเจตนารมณ์ของ วิสัยทัศน์</a:t>
            </a:r>
            <a:r>
              <a:rPr lang="th-TH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ไว้ด้วย เพื่อให้ประชาคมเข้าใจตรงกัน และง่ายต่อการนำสู่การกำหนดเป้าหมาย กลยุทธ์/แนวทาง โครงการ/กิจกรรม ต่อไป เช่น </a:t>
            </a:r>
          </a:p>
          <a:p>
            <a:r>
              <a:rPr lang="th-TH" sz="2400" b="1" dirty="0" smtClean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องค์กรชั้นนำ </a:t>
            </a:r>
          </a:p>
          <a:p>
            <a:pPr lvl="1"/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มีนิยามว่าอย่างไร?</a:t>
            </a:r>
          </a:p>
          <a:p>
            <a:pPr lvl="1"/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เปรียบเทียบกับองค์กรใด? </a:t>
            </a:r>
          </a:p>
          <a:p>
            <a:pPr lvl="1"/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ชั้นนำในระดับใด? (ในประเทศ ในอาเซียน</a:t>
            </a:r>
            <a:r>
              <a:rPr lang="th-TH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</a:p>
          <a:p>
            <a:r>
              <a:rPr lang="th-TH" sz="2400" b="1" dirty="0" smtClean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ยั่งยืน</a:t>
            </a:r>
          </a:p>
          <a:p>
            <a:pPr lvl="1"/>
            <a:r>
              <a:rPr lang="th-TH" sz="23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ระบบบริหาร ยั่งยืน หรือ องค์กรยั่งยืน?</a:t>
            </a:r>
          </a:p>
          <a:p>
            <a:pPr lvl="1"/>
            <a:r>
              <a:rPr lang="th-TH" sz="23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อะไร หรือ ส่วนประกอบใดบ้างที่บอกว่า ยั่งยืน?</a:t>
            </a:r>
            <a:endParaRPr lang="en-US" sz="23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400" b="1" dirty="0" smtClean="0">
                <a:solidFill>
                  <a:srgbClr val="0070C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ประสิทธิภาพ</a:t>
            </a:r>
          </a:p>
          <a:p>
            <a:pPr lvl="1"/>
            <a:r>
              <a:rPr lang="th-TH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การบริหารจัดการที่มีประสิทธิภาพวัดจากอะไร?</a:t>
            </a:r>
          </a:p>
          <a:p>
            <a:pPr lvl="1"/>
            <a:r>
              <a:rPr lang="th-TH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มีตัวเลข ตัวชี้วัด หรือไม่? </a:t>
            </a:r>
          </a:p>
          <a:p>
            <a:pPr lvl="1"/>
            <a:r>
              <a:rPr lang="th-TH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มีอะไรดีขึ้นจากเดิม หรือ เดิมเป็นอย่างไร?</a:t>
            </a:r>
            <a:endParaRPr lang="th-TH" sz="24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lvl="1"/>
            <a:r>
              <a:rPr lang="en-US" sz="2400" b="1" dirty="0">
                <a:solidFill>
                  <a:srgbClr val="C0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Note: </a:t>
            </a:r>
            <a:r>
              <a:rPr lang="th-TH" sz="2400" b="1" dirty="0" err="1">
                <a:solidFill>
                  <a:srgbClr val="C0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ธรรมาภิ</a:t>
            </a:r>
            <a:r>
              <a:rPr lang="th-TH" sz="2400" b="1" dirty="0">
                <a:solidFill>
                  <a:srgbClr val="C0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บาล 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เป็นหลักและแนวคิดของการบริหารจัดการองค์กร ไม่น่าจะอยู่ใน วิสัยทัศน์</a:t>
            </a:r>
            <a:endParaRPr lang="en-US" sz="24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lvl="1"/>
            <a:endParaRPr lang="th-TH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892B0ED-4054-42B7-A893-2D57CE8DC8A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063057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83A46-A5C8-4ADC-A7FC-C178C7711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14400"/>
            <a:ext cx="880259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1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โครงการ</a:t>
            </a: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จัดตั้งศูนย์แพทยศาสตรศึกษา รพ.สมเด็จพระปิ่นเกล้า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โครงการ</a:t>
            </a: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สร้างโรงไฟฟ้าพลังชีวมวล เป็นการสร้างพลังงานไฟฟ้า </a:t>
            </a:r>
            <a:r>
              <a:rPr lang="en-US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+ </a:t>
            </a: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การกำจัดขยะ โดยไม่สร้างมลพิษ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โครงการ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สาธารณูปโภคนพื้นที่สัตหีบ</a:t>
            </a: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และใกล้เคียง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ให้มีประสิทธิภาพมากขึ้น เนื่องจากไม่ใช่เขตของการไฟฟ้าภูมิภาค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มี</a:t>
            </a: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การลงทุน (งบประมาณ) และป้องกันการบุกรุก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โครงการ</a:t>
            </a: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ใช้ประโยชน์พื้นที่ส่วนของรัฐที่มิใช่เป็นกรรมสิทธิ์ของ ทร.เพื่อเป็นแหล่งทรัพยากรทางสิ่งแวดล้อม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Application </a:t>
            </a: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การสมัครเป็นสมาชิกโดยระบบ </a:t>
            </a:r>
            <a:r>
              <a:rPr lang="en-US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IT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 Project </a:t>
            </a:r>
            <a:r>
              <a:rPr lang="en-US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@ PLUTALUANG Navy Golf Course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8. โครงการ</a:t>
            </a:r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พัฒนาสายไฟฟ้าลง</a:t>
            </a:r>
            <a:r>
              <a:rPr lang="th-TH" sz="32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ดิน</a:t>
            </a:r>
            <a:endParaRPr lang="th-TH" sz="32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9144"/>
            <a:ext cx="9067800" cy="7528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Flagships Project </a:t>
            </a:r>
            <a:endParaRPr lang="en-US" sz="4000" u="sng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0" y="11668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Workshop#3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9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18288" y="0"/>
            <a:ext cx="9067800" cy="7528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Flagships Project </a:t>
            </a:r>
            <a:endParaRPr lang="en-US" sz="4000" u="sng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83A46-A5C8-4ADC-A7FC-C178C7711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185" y="896874"/>
            <a:ext cx="88025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1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9. ปรับปรุง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สโมสรให้เป็นสถานที่สร้างความสุขตอบสนองความต้องการของสมาชิก </a:t>
            </a:r>
            <a:endParaRPr lang="th-TH" sz="2800" b="1" dirty="0" smtClean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นำผลกำไรมาเป็น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ที่ตั้ง</a:t>
            </a:r>
            <a:endParaRPr lang="en-US" sz="2800" b="1" dirty="0" smtClean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spc="-7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10. One </a:t>
            </a:r>
            <a:r>
              <a:rPr lang="en-US" sz="2800" b="1" spc="-7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Stop service (</a:t>
            </a:r>
            <a:r>
              <a:rPr lang="th-TH" sz="2800" b="1" spc="-7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เพิ่มความรวดเร็วในการบริการ ใช้หุ่นยนต์มาแทนคนในงานที่เสี่ยง</a:t>
            </a:r>
            <a:r>
              <a:rPr lang="th-TH" sz="2800" b="1" spc="-7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2800" b="1" spc="-7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11. การ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ให้บริการครบวงจร (รับจองห้องจัดเลี้ยง มีทีมงานออแกไนเซอร์ 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ออกแบบสถานที่ 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และจัดงานแต่งงาน)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12. โครงการ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สวัสดิการเพื่องาน งานเพื่อสวัสดิการ (ให้กำลังพลทุกคนมีส่วนร่วมกับการทำงานสวัสดิการ ผลประโยชน์ที่ได้ ตอบแทนกลับไปในรูปสวัสดิการ)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13. ใช้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ระบบเพื่อการสวัสดิการในกองทัพ หรือองค์กรต่างๆ โดยการให้ภาคเอกชนมาพัฒนาระบบสหกรณ์เดิมซึ่งภาครัฐทำแล้วไม่ก้าวหน้าเท่าที่ควร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14. พัฒนา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สวัสดิการด้านกีฬาของทหารเรือ ให้เป็นส่วนหนึ่งของชีวิตประจำของกำลังพล </a:t>
            </a:r>
            <a:r>
              <a:rPr lang="th-TH" sz="2800" b="1" spc="-1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ให้เข้าไปถึงหน่วยงานไม่อยู่เฉพาะที่สนามกีฬาหรือที่กิจการเข้าไปสนับสนุน</a:t>
            </a:r>
            <a:r>
              <a:rPr lang="th-TH" sz="2800" b="1" spc="-12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ส่งเสริมถึง</a:t>
            </a:r>
            <a:r>
              <a:rPr lang="th-TH" sz="2800" b="1" spc="-1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ตัวบุคคล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15. โครงการ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เติมความสุขให้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กำลังพล ทร.เช่น 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การให้กู้เงิน ที่สามารถแก้ไขปัญหาความเดือนร้อนได้อย่างถาวร มีการติดตามผลกลุ่มที่เข้าร่วมโครงการเพื่อให้เกิดความ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ยั่งยืน</a:t>
            </a:r>
            <a:endParaRPr lang="th-TH" sz="28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0" y="11668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Workshop#3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9144"/>
            <a:ext cx="9067800" cy="7528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Flagships Project </a:t>
            </a:r>
            <a:endParaRPr lang="en-US" sz="4000" u="sng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83A46-A5C8-4ADC-A7FC-C178C7711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" y="523899"/>
            <a:ext cx="880259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1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16. Project </a:t>
            </a:r>
            <a:r>
              <a:rPr lang="en-US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สุข</a:t>
            </a:r>
          </a:p>
          <a:p>
            <a:pPr marL="1146175" lvl="2" indent="-2317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ข้าราชการ ครอบครัว ผู้มีส่วนได้ส่วน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เสีย มีความสุข</a:t>
            </a:r>
          </a:p>
          <a:p>
            <a:pPr marL="1146175" lvl="2" indent="-2317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สวัสดิการ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มีความสมดุล อยู่ได้อย่าง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ยั่งยืน</a:t>
            </a:r>
          </a:p>
          <a:p>
            <a:pPr marL="1146175" lvl="2" indent="-2317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ทร.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ในภาพรวมได้ประโยชน์และมีภาคลักษณ์ที่ดีต่อประชาชน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17. โครงการ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พัฒนาความรู้บุคลากรในองค์กรสู่โลกอนาคต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18. พัฒนา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คนในองค์กรให้มีจิตสำนึกในหน้าที่การงาน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19. เปลี่ยน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สภาพความเฉื่อยของงานเก่าๆ ที่อยู่ในตัวคนให้เป็นงานที่เร้าใจ สนุก ตื่นเต้น (</a:t>
            </a:r>
            <a:r>
              <a:rPr lang="en-US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Stop apart start a new)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20. สร้าง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จิตอาสาของพนักงานให้มีคุณธรรม จริยธรรม ซื่อสัตย์สุจริตในหน้าที่การงาน และต่อองค์กร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21. การ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ปรับตัวที่พร้อมรับการเปลี่ยนแปลง (</a:t>
            </a:r>
            <a:r>
              <a:rPr lang="en-US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Change) 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นำสิ่งที่ทันสมัยมาปรับเปลี่ยนสิ่งที่ล้าสมัย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22. Challenge </a:t>
            </a:r>
            <a:r>
              <a:rPr lang="th-TH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ปรับเปลี่ยนกิจการร้านค้าเดิมด้วยการสร้างใหม่ เพื่อรองรับการแข่งขันที่สูงในพื้นที่ภายใต้คำว่าสวัสดิการเพื่อข้าราชการและ</a:t>
            </a:r>
            <a:r>
              <a:rPr lang="th-TH" sz="2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ประชาชน</a:t>
            </a:r>
            <a:endParaRPr lang="th-TH" sz="28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24660" y="200906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Workshop#3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67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469075" y="2937484"/>
            <a:ext cx="2143125" cy="2143125"/>
            <a:chOff x="2032000" y="0"/>
            <a:chExt cx="4064000" cy="4064000"/>
          </a:xfrm>
        </p:grpSpPr>
        <p:sp>
          <p:nvSpPr>
            <p:cNvPr id="5" name="Oval 4"/>
            <p:cNvSpPr/>
            <p:nvPr/>
          </p:nvSpPr>
          <p:spPr>
            <a:xfrm>
              <a:off x="2032000" y="0"/>
              <a:ext cx="4064000" cy="4064000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Oval 4">
              <a:hlinkClick r:id="" action="ppaction://noaction"/>
            </p:cNvPr>
            <p:cNvSpPr/>
            <p:nvPr/>
          </p:nvSpPr>
          <p:spPr>
            <a:xfrm>
              <a:off x="2528701" y="604050"/>
              <a:ext cx="3115753" cy="28736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82550" tIns="82550" rIns="82550" bIns="82550" spcCol="127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defTabSz="2889250">
                <a:lnSpc>
                  <a:spcPct val="50000"/>
                </a:lnSpc>
                <a:spcAft>
                  <a:spcPct val="35000"/>
                </a:spcAft>
                <a:defRPr/>
              </a:pPr>
              <a:r>
                <a:rPr lang="en-US" sz="3200" dirty="0">
                  <a:ln w="11430"/>
                  <a:gradFill>
                    <a:gsLst>
                      <a:gs pos="0">
                        <a:srgbClr val="FFC000"/>
                      </a:gs>
                      <a:gs pos="75000">
                        <a:srgbClr val="FFC000"/>
                      </a:gs>
                      <a:gs pos="100000">
                        <a:srgbClr val="FF6600"/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cs typeface="Arial" pitchFamily="34" charset="0"/>
                </a:rPr>
                <a:t>Vision</a:t>
              </a:r>
              <a:endParaRPr lang="th-TH" sz="3200" dirty="0">
                <a:ln w="11430"/>
                <a:gradFill>
                  <a:gsLst>
                    <a:gs pos="0">
                      <a:srgbClr val="FFC000"/>
                    </a:gs>
                    <a:gs pos="75000">
                      <a:srgbClr val="FFC000"/>
                    </a:gs>
                    <a:gs pos="100000">
                      <a:srgbClr val="FF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3646875" y="1642099"/>
            <a:ext cx="1787525" cy="1785937"/>
            <a:chOff x="2249847" y="184036"/>
            <a:chExt cx="1571635" cy="1571635"/>
          </a:xfrm>
        </p:grpSpPr>
        <p:sp>
          <p:nvSpPr>
            <p:cNvPr id="8" name="Oval 7"/>
            <p:cNvSpPr/>
            <p:nvPr/>
          </p:nvSpPr>
          <p:spPr>
            <a:xfrm>
              <a:off x="2249847" y="184036"/>
              <a:ext cx="1571635" cy="1571635"/>
            </a:xfrm>
            <a:prstGeom prst="ellipse">
              <a:avLst/>
            </a:prstGeom>
            <a:gradFill>
              <a:gsLst>
                <a:gs pos="0">
                  <a:schemeClr val="accent2">
                    <a:tint val="73000"/>
                    <a:satMod val="150000"/>
                    <a:alpha val="50000"/>
                  </a:schemeClr>
                </a:gs>
                <a:gs pos="25000">
                  <a:schemeClr val="accent2">
                    <a:tint val="96000"/>
                    <a:shade val="80000"/>
                    <a:satMod val="105000"/>
                    <a:alpha val="50000"/>
                  </a:schemeClr>
                </a:gs>
                <a:gs pos="38000">
                  <a:schemeClr val="accent2">
                    <a:tint val="96000"/>
                    <a:shade val="59000"/>
                    <a:satMod val="120000"/>
                    <a:alpha val="50000"/>
                  </a:schemeClr>
                </a:gs>
                <a:gs pos="55000">
                  <a:schemeClr val="accent2">
                    <a:shade val="57000"/>
                    <a:satMod val="120000"/>
                    <a:alpha val="50000"/>
                  </a:schemeClr>
                </a:gs>
                <a:gs pos="80000">
                  <a:schemeClr val="accent2">
                    <a:shade val="56000"/>
                    <a:satMod val="145000"/>
                    <a:alpha val="50000"/>
                  </a:schemeClr>
                </a:gs>
                <a:gs pos="88000">
                  <a:schemeClr val="accent2">
                    <a:shade val="63000"/>
                    <a:satMod val="160000"/>
                    <a:alpha val="50000"/>
                  </a:schemeClr>
                </a:gs>
                <a:gs pos="100000">
                  <a:schemeClr val="accent2">
                    <a:tint val="99555"/>
                    <a:satMod val="155000"/>
                    <a:alpha val="50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9" name="Oval 4"/>
            <p:cNvSpPr/>
            <p:nvPr/>
          </p:nvSpPr>
          <p:spPr>
            <a:xfrm>
              <a:off x="2480008" y="414196"/>
              <a:ext cx="1111313" cy="11113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0480" tIns="30480" rIns="30480" bIns="30480" spcCol="1270" anchor="ctr"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 eaLnBrk="0" hangingPunct="0">
                <a:defRPr/>
              </a:pPr>
              <a:r>
                <a:rPr lang="en-US" sz="20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Core</a:t>
              </a:r>
            </a:p>
            <a:p>
              <a:pPr algn="ctr" eaLnBrk="0" hangingPunct="0">
                <a:defRPr/>
              </a:pPr>
              <a:r>
                <a:rPr lang="en-US" sz="20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Values</a:t>
              </a:r>
              <a:endParaRPr lang="th-TH" sz="2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2183200" y="3642349"/>
            <a:ext cx="1785937" cy="1785937"/>
            <a:chOff x="2249847" y="184036"/>
            <a:chExt cx="1571635" cy="1571635"/>
          </a:xfrm>
        </p:grpSpPr>
        <p:sp>
          <p:nvSpPr>
            <p:cNvPr id="11" name="Oval 10"/>
            <p:cNvSpPr/>
            <p:nvPr/>
          </p:nvSpPr>
          <p:spPr>
            <a:xfrm>
              <a:off x="2249847" y="184036"/>
              <a:ext cx="1571635" cy="1571635"/>
            </a:xfrm>
            <a:prstGeom prst="ellipse">
              <a:avLst/>
            </a:prstGeom>
            <a:gradFill>
              <a:gsLst>
                <a:gs pos="0">
                  <a:schemeClr val="accent5">
                    <a:tint val="73000"/>
                    <a:satMod val="150000"/>
                    <a:alpha val="50000"/>
                  </a:schemeClr>
                </a:gs>
                <a:gs pos="25000">
                  <a:schemeClr val="accent5">
                    <a:tint val="96000"/>
                    <a:shade val="80000"/>
                    <a:satMod val="105000"/>
                    <a:alpha val="50000"/>
                  </a:schemeClr>
                </a:gs>
                <a:gs pos="38000">
                  <a:schemeClr val="accent5">
                    <a:tint val="96000"/>
                    <a:shade val="59000"/>
                    <a:satMod val="120000"/>
                    <a:alpha val="50000"/>
                  </a:schemeClr>
                </a:gs>
                <a:gs pos="55000">
                  <a:schemeClr val="accent5">
                    <a:shade val="57000"/>
                    <a:satMod val="120000"/>
                    <a:alpha val="50000"/>
                  </a:schemeClr>
                </a:gs>
                <a:gs pos="80000">
                  <a:schemeClr val="accent5">
                    <a:shade val="56000"/>
                    <a:satMod val="145000"/>
                    <a:alpha val="50000"/>
                  </a:schemeClr>
                </a:gs>
                <a:gs pos="88000">
                  <a:schemeClr val="accent5">
                    <a:shade val="63000"/>
                    <a:satMod val="160000"/>
                    <a:alpha val="50000"/>
                  </a:schemeClr>
                </a:gs>
                <a:gs pos="100000">
                  <a:schemeClr val="accent5">
                    <a:tint val="99555"/>
                    <a:satMod val="155000"/>
                    <a:alpha val="50000"/>
                  </a:schemeClr>
                </a:gs>
              </a:gsLst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2" name="Oval 4">
              <a:hlinkClick r:id="" action="ppaction://noaction"/>
            </p:cNvPr>
            <p:cNvSpPr/>
            <p:nvPr/>
          </p:nvSpPr>
          <p:spPr>
            <a:xfrm>
              <a:off x="2375579" y="424769"/>
              <a:ext cx="1320172" cy="11113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0480" tIns="30480" rIns="30480" bIns="30480" spcCol="1270" anchor="ctr"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 eaLnBrk="0" hangingPunct="0">
                <a:defRPr/>
              </a:pPr>
              <a:r>
                <a:rPr lang="en-US" sz="20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Core</a:t>
              </a:r>
            </a:p>
            <a:p>
              <a:pPr algn="ctr" eaLnBrk="0" hangingPunct="0">
                <a:defRPr/>
              </a:pPr>
              <a:r>
                <a:rPr lang="en-US" sz="20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Purpose</a:t>
              </a:r>
              <a:endParaRPr lang="th-TH" sz="2000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3" name="Group 18"/>
          <p:cNvGrpSpPr>
            <a:grpSpLocks/>
          </p:cNvGrpSpPr>
          <p:nvPr/>
        </p:nvGrpSpPr>
        <p:grpSpPr bwMode="auto">
          <a:xfrm>
            <a:off x="5112114" y="3642349"/>
            <a:ext cx="1785938" cy="1785937"/>
            <a:chOff x="2249847" y="184036"/>
            <a:chExt cx="1571635" cy="1571635"/>
          </a:xfrm>
        </p:grpSpPr>
        <p:sp>
          <p:nvSpPr>
            <p:cNvPr id="14" name="Oval 13"/>
            <p:cNvSpPr/>
            <p:nvPr/>
          </p:nvSpPr>
          <p:spPr>
            <a:xfrm>
              <a:off x="2249847" y="184036"/>
              <a:ext cx="1571635" cy="1571635"/>
            </a:xfrm>
            <a:prstGeom prst="ellipse">
              <a:avLst/>
            </a:prstGeom>
            <a:gradFill>
              <a:gsLst>
                <a:gs pos="0">
                  <a:schemeClr val="accent1">
                    <a:tint val="73000"/>
                    <a:satMod val="150000"/>
                    <a:alpha val="50000"/>
                  </a:schemeClr>
                </a:gs>
                <a:gs pos="25000">
                  <a:schemeClr val="accent1">
                    <a:tint val="96000"/>
                    <a:shade val="80000"/>
                    <a:satMod val="105000"/>
                    <a:alpha val="50000"/>
                  </a:schemeClr>
                </a:gs>
                <a:gs pos="38000">
                  <a:schemeClr val="accent1">
                    <a:tint val="96000"/>
                    <a:shade val="59000"/>
                    <a:satMod val="120000"/>
                    <a:alpha val="50000"/>
                  </a:schemeClr>
                </a:gs>
                <a:gs pos="55000">
                  <a:schemeClr val="accent1">
                    <a:shade val="57000"/>
                    <a:satMod val="120000"/>
                    <a:alpha val="50000"/>
                  </a:schemeClr>
                </a:gs>
                <a:gs pos="80000">
                  <a:schemeClr val="accent1">
                    <a:shade val="56000"/>
                    <a:satMod val="145000"/>
                    <a:alpha val="50000"/>
                  </a:schemeClr>
                </a:gs>
                <a:gs pos="88000">
                  <a:schemeClr val="accent1">
                    <a:shade val="63000"/>
                    <a:satMod val="160000"/>
                    <a:alpha val="50000"/>
                  </a:schemeClr>
                </a:gs>
                <a:gs pos="100000">
                  <a:schemeClr val="accent1">
                    <a:tint val="99555"/>
                    <a:satMod val="155000"/>
                    <a:alpha val="50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4">
              <a:hlinkClick r:id="" action="ppaction://noaction"/>
            </p:cNvPr>
            <p:cNvSpPr/>
            <p:nvPr/>
          </p:nvSpPr>
          <p:spPr>
            <a:xfrm>
              <a:off x="2480008" y="414196"/>
              <a:ext cx="1111313" cy="11113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0480" tIns="30480" rIns="30480" bIns="30480" spcCol="1270" anchor="ctr"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 eaLnBrk="0" hangingPunct="0">
                <a:defRPr/>
              </a:pPr>
              <a:r>
                <a:rPr lang="en-US" sz="20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Visionary</a:t>
              </a:r>
            </a:p>
            <a:p>
              <a:pPr algn="ctr" eaLnBrk="0" hangingPunct="0">
                <a:defRPr/>
              </a:pPr>
              <a:r>
                <a:rPr lang="en-US" sz="20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Goal</a:t>
              </a:r>
              <a:endParaRPr lang="th-TH" sz="2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6" name="Oval 4">
            <a:hlinkClick r:id="" action="ppaction://noaction"/>
          </p:cNvPr>
          <p:cNvSpPr/>
          <p:nvPr/>
        </p:nvSpPr>
        <p:spPr bwMode="auto">
          <a:xfrm>
            <a:off x="3714888" y="3255995"/>
            <a:ext cx="1643073" cy="151541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82550" tIns="82550" rIns="82550" bIns="82550" spcCol="127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2889250">
              <a:lnSpc>
                <a:spcPct val="50000"/>
              </a:lnSpc>
              <a:spcAft>
                <a:spcPct val="35000"/>
              </a:spcAft>
              <a:defRPr/>
            </a:pPr>
            <a:r>
              <a:rPr lang="en-US" sz="3200" dirty="0">
                <a:ln w="11430"/>
                <a:gradFill>
                  <a:gsLst>
                    <a:gs pos="0">
                      <a:srgbClr val="FFC000"/>
                    </a:gs>
                    <a:gs pos="75000">
                      <a:srgbClr val="FFC000"/>
                    </a:gs>
                    <a:gs pos="100000">
                      <a:srgbClr val="FF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Vision</a:t>
            </a:r>
            <a:endParaRPr lang="th-TH" sz="3200" dirty="0">
              <a:ln w="11430"/>
              <a:gradFill>
                <a:gsLst>
                  <a:gs pos="0">
                    <a:srgbClr val="FFC000"/>
                  </a:gs>
                  <a:gs pos="75000">
                    <a:srgbClr val="FFC000"/>
                  </a:gs>
                  <a:gs pos="100000">
                    <a:srgbClr val="FF6600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Oval 4">
            <a:hlinkClick r:id="" action="ppaction://noaction"/>
          </p:cNvPr>
          <p:cNvSpPr/>
          <p:nvPr/>
        </p:nvSpPr>
        <p:spPr bwMode="auto">
          <a:xfrm>
            <a:off x="3728528" y="3260111"/>
            <a:ext cx="1643073" cy="151541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82550" tIns="82550" rIns="82550" bIns="82550" spcCol="127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2889250">
              <a:lnSpc>
                <a:spcPct val="50000"/>
              </a:lnSpc>
              <a:spcAft>
                <a:spcPct val="35000"/>
              </a:spcAft>
              <a:defRPr/>
            </a:pPr>
            <a:r>
              <a:rPr lang="en-US" sz="3200" dirty="0">
                <a:ln w="11430"/>
                <a:gradFill>
                  <a:gsLst>
                    <a:gs pos="0">
                      <a:srgbClr val="FFC000"/>
                    </a:gs>
                    <a:gs pos="75000">
                      <a:srgbClr val="FFC000"/>
                    </a:gs>
                    <a:gs pos="100000">
                      <a:srgbClr val="FF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Vision</a:t>
            </a:r>
            <a:endParaRPr lang="th-TH" sz="3200" dirty="0">
              <a:ln w="11430"/>
              <a:gradFill>
                <a:gsLst>
                  <a:gs pos="0">
                    <a:srgbClr val="FFC000"/>
                  </a:gs>
                  <a:gs pos="75000">
                    <a:srgbClr val="FFC000"/>
                  </a:gs>
                  <a:gs pos="100000">
                    <a:srgbClr val="FF6600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Oval 4">
            <a:hlinkClick r:id="" action="ppaction://noaction"/>
          </p:cNvPr>
          <p:cNvSpPr/>
          <p:nvPr/>
        </p:nvSpPr>
        <p:spPr bwMode="auto">
          <a:xfrm>
            <a:off x="3724632" y="3260111"/>
            <a:ext cx="1643073" cy="151541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82550" tIns="82550" rIns="82550" bIns="82550" spcCol="127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2889250">
              <a:lnSpc>
                <a:spcPct val="50000"/>
              </a:lnSpc>
              <a:spcAft>
                <a:spcPct val="35000"/>
              </a:spcAft>
              <a:defRPr/>
            </a:pPr>
            <a:r>
              <a:rPr lang="en-US" sz="3200" dirty="0">
                <a:ln w="11430"/>
                <a:gradFill>
                  <a:gsLst>
                    <a:gs pos="0">
                      <a:srgbClr val="FFC000"/>
                    </a:gs>
                    <a:gs pos="75000">
                      <a:srgbClr val="FFC000"/>
                    </a:gs>
                    <a:gs pos="100000">
                      <a:srgbClr val="FF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Vision</a:t>
            </a:r>
            <a:endParaRPr lang="th-TH" sz="3200" dirty="0">
              <a:ln w="11430"/>
              <a:gradFill>
                <a:gsLst>
                  <a:gs pos="0">
                    <a:srgbClr val="FFC000"/>
                  </a:gs>
                  <a:gs pos="75000">
                    <a:srgbClr val="FFC000"/>
                  </a:gs>
                  <a:gs pos="100000">
                    <a:srgbClr val="FF6600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13719" y="5511558"/>
            <a:ext cx="2916183" cy="8104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  <a:defRPr/>
            </a:pPr>
            <a:r>
              <a:rPr lang="th-TH" sz="24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เหตุผลอันควรอยู่ขององค์กร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  <a:defRPr/>
            </a:pPr>
            <a:r>
              <a:rPr lang="th-TH" sz="24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บทบาทหน้าที่หลักขององค์กร</a:t>
            </a:r>
            <a:endParaRPr lang="en-US" sz="2400" dirty="0">
              <a:solidFill>
                <a:prstClr val="black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71809" y="278253"/>
            <a:ext cx="366470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  <a:defRPr/>
            </a:pPr>
            <a:r>
              <a:rPr lang="th-TH" sz="24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คุณค่าที่โดดเด่นในสิ่งที่ทำ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  <a:defRPr/>
            </a:pPr>
            <a:r>
              <a:rPr lang="th-TH" sz="24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คุณค่าที่ประชาคมยึดมั่น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  <a:defRPr/>
            </a:pPr>
            <a:r>
              <a:rPr lang="th-TH" sz="24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คุณค่าที่สอดคล้องกับความสามารถ</a:t>
            </a:r>
            <a:endParaRPr lang="en-US" sz="2400" b="1" dirty="0">
              <a:solidFill>
                <a:prstClr val="black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57800" y="5486401"/>
            <a:ext cx="2561920" cy="8104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800"/>
              </a:lnSpc>
              <a:defRPr/>
            </a:pPr>
            <a:r>
              <a:rPr lang="th-TH" sz="24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ทิศทาง ตำแหน่ง และ</a:t>
            </a:r>
          </a:p>
          <a:p>
            <a:pPr algn="ctr">
              <a:lnSpc>
                <a:spcPts val="2800"/>
              </a:lnSpc>
              <a:defRPr/>
            </a:pPr>
            <a:r>
              <a:rPr lang="th-TH" sz="24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เป้าหมายปลายทางระยะยาว</a:t>
            </a:r>
            <a:endParaRPr lang="en-US" sz="2400" b="1" dirty="0">
              <a:solidFill>
                <a:prstClr val="black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0257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8 0.00602 L -0.12986 0.080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37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0.0026 -0.14699 " pathEditMode="relative" ptsTypes="AA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0.13524 0.0745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0" y="37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C4AB7-1BB9-49CE-8842-E2D8182EE8F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533400" y="2362200"/>
            <a:ext cx="8001000" cy="3729820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h-TH" sz="4400" b="1" dirty="0" smtClean="0">
                <a:solidFill>
                  <a:prstClr val="black"/>
                </a:solidFill>
                <a:cs typeface="Angsana New"/>
              </a:rPr>
              <a:t>เป็น</a:t>
            </a:r>
            <a:r>
              <a:rPr lang="th-TH" sz="4400" b="1" u="sng" dirty="0" smtClean="0">
                <a:solidFill>
                  <a:srgbClr val="0070C0"/>
                </a:solidFill>
                <a:cs typeface="Angsana New"/>
              </a:rPr>
              <a:t>องค์กรชั้นนำ</a:t>
            </a:r>
            <a:r>
              <a:rPr lang="th-TH" sz="4400" b="1" dirty="0" smtClean="0">
                <a:solidFill>
                  <a:prstClr val="black"/>
                </a:solidFill>
                <a:cs typeface="Angsana New"/>
              </a:rPr>
              <a:t>ที่มีการ</a:t>
            </a:r>
            <a:r>
              <a:rPr lang="th-TH" sz="4400" b="1" u="sng" dirty="0" smtClean="0">
                <a:solidFill>
                  <a:srgbClr val="0070C0"/>
                </a:solidFill>
                <a:cs typeface="Angsana New"/>
              </a:rPr>
              <a:t>บริหารจัดการสวัสดิการ</a:t>
            </a:r>
            <a:r>
              <a:rPr lang="th-TH" sz="4400" b="1" dirty="0" smtClean="0">
                <a:solidFill>
                  <a:prstClr val="black"/>
                </a:solidFill>
                <a:cs typeface="Angsana New"/>
              </a:rPr>
              <a:t>ที่</a:t>
            </a:r>
            <a:r>
              <a:rPr lang="th-TH" sz="4400" b="1" u="sng" dirty="0" smtClean="0">
                <a:solidFill>
                  <a:srgbClr val="0070C0"/>
                </a:solidFill>
                <a:cs typeface="Angsana New"/>
              </a:rPr>
              <a:t>มีประสิทธิภาพและยั่งยืน </a:t>
            </a:r>
            <a:r>
              <a:rPr lang="th-TH" sz="4400" b="1" dirty="0" smtClean="0">
                <a:solidFill>
                  <a:prstClr val="black"/>
                </a:solidFill>
                <a:cs typeface="Angsana New"/>
              </a:rPr>
              <a:t>อย่างโปร่งใสด้วยหลักธรรมาภิบาล โดย</a:t>
            </a:r>
            <a:r>
              <a:rPr lang="th-TH" sz="4400" b="1" u="sng" dirty="0" smtClean="0">
                <a:solidFill>
                  <a:srgbClr val="0070C0"/>
                </a:solidFill>
                <a:cs typeface="Angsana New"/>
              </a:rPr>
              <a:t>ยึดถือกำลังพลและครอบครัวเป็นศูนย์กลาง</a:t>
            </a:r>
            <a:endParaRPr lang="th-TH" sz="4400" b="1" u="sng" dirty="0">
              <a:solidFill>
                <a:srgbClr val="0070C0"/>
              </a:solidFill>
              <a:latin typeface="TH SarabunPSK" panose="020B0500040200020003" pitchFamily="34" charset="-34"/>
              <a:cs typeface="Angsana New"/>
            </a:endParaRPr>
          </a:p>
        </p:txBody>
      </p:sp>
      <p:pic>
        <p:nvPicPr>
          <p:cNvPr id="10" name="Picture 3" descr="\\psf\Home\Downloads\ภาพประกอบ slide\Vis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0596"/>
            <a:ext cx="4114800" cy="171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67830" y="1828800"/>
            <a:ext cx="36567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การสวัสดิการกองทัพเรือ 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2536686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i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Core Values</a:t>
            </a:r>
            <a:endParaRPr lang="th-TH" i="1" dirty="0">
              <a:solidFill>
                <a:srgbClr val="F79646">
                  <a:lumMod val="75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76900" y="2590800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i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Core Purpose</a:t>
            </a:r>
            <a:endParaRPr lang="th-TH" dirty="0">
              <a:solidFill>
                <a:srgbClr val="F79646">
                  <a:lumMod val="75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0" y="4876800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i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Visionary Goal</a:t>
            </a:r>
            <a:endParaRPr lang="th-TH" i="1" dirty="0">
              <a:solidFill>
                <a:srgbClr val="F79646">
                  <a:lumMod val="75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71" y="132503"/>
            <a:ext cx="1076749" cy="215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5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9" y="770695"/>
            <a:ext cx="9141503" cy="6065175"/>
          </a:xfrm>
          <a:prstGeom prst="rect">
            <a:avLst/>
          </a:prstGeom>
          <a:gradFill flip="none" rotWithShape="1">
            <a:gsLst>
              <a:gs pos="100000">
                <a:srgbClr val="EFF8FF"/>
              </a:gs>
              <a:gs pos="43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16899" y="1524000"/>
            <a:ext cx="6626901" cy="954107"/>
            <a:chOff x="205963" y="1177835"/>
            <a:chExt cx="6626901" cy="954107"/>
          </a:xfrm>
        </p:grpSpPr>
        <p:sp>
          <p:nvSpPr>
            <p:cNvPr id="8" name="TextBox 7"/>
            <p:cNvSpPr txBox="1"/>
            <p:nvPr/>
          </p:nvSpPr>
          <p:spPr>
            <a:xfrm>
              <a:off x="576929" y="1177835"/>
              <a:ext cx="625593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dirty="0">
                  <a:solidFill>
                    <a:prstClr val="black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ปรับปรุงและพัฒนา</a:t>
              </a:r>
              <a:r>
                <a:rPr lang="th-TH" sz="2800" u="sng" dirty="0">
                  <a:solidFill>
                    <a:srgbClr val="FF000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คุณภาพการบริหารจัดการสวัสดิการให้มีประสิทธิภาพยั่งยืน อย่างโปร่งใส </a:t>
              </a:r>
              <a:r>
                <a:rPr lang="th-TH" sz="2800" b="1" dirty="0">
                  <a:solidFill>
                    <a:prstClr val="black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ด้วยหลักธรรมาภิบาล 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05963" y="1259422"/>
              <a:ext cx="5908655" cy="761963"/>
              <a:chOff x="205963" y="1259422"/>
              <a:chExt cx="5908655" cy="761963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44039" y="1259422"/>
                <a:ext cx="5770579" cy="76196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prstClr val="black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prstClr val="white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7467600" y="1567739"/>
            <a:ext cx="1596228" cy="3882168"/>
            <a:chOff x="3770119" y="600905"/>
            <a:chExt cx="1596228" cy="3882168"/>
          </a:xfrm>
          <a:effectLst>
            <a:outerShdw blurRad="63500" sx="101000" sy="101000" algn="ctr" rotWithShape="0">
              <a:prstClr val="black">
                <a:alpha val="25000"/>
              </a:prstClr>
            </a:outerShdw>
          </a:effectLst>
        </p:grpSpPr>
        <p:grpSp>
          <p:nvGrpSpPr>
            <p:cNvPr id="14" name="Group 13"/>
            <p:cNvGrpSpPr/>
            <p:nvPr/>
          </p:nvGrpSpPr>
          <p:grpSpPr>
            <a:xfrm>
              <a:off x="3770119" y="600905"/>
              <a:ext cx="1596228" cy="3882168"/>
              <a:chOff x="6034506" y="660368"/>
              <a:chExt cx="1792219" cy="4358836"/>
            </a:xfrm>
            <a:scene3d>
              <a:camera prst="orthographicFront"/>
              <a:lightRig rig="threePt" dir="t"/>
            </a:scene3d>
          </p:grpSpPr>
          <p:sp>
            <p:nvSpPr>
              <p:cNvPr id="21" name="Rectangle 5"/>
              <p:cNvSpPr/>
              <p:nvPr/>
            </p:nvSpPr>
            <p:spPr>
              <a:xfrm>
                <a:off x="6206359" y="660368"/>
                <a:ext cx="1447870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823242 w 2069854"/>
                  <a:gd name="connsiteY12" fmla="*/ 2167002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823242 w 2069854"/>
                  <a:gd name="connsiteY12" fmla="*/ 2167002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772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223" h="2561350">
                    <a:moveTo>
                      <a:pt x="1029052" y="3"/>
                    </a:moveTo>
                    <a:cubicBezTo>
                      <a:pt x="1198121" y="-691"/>
                      <a:pt x="1366104" y="120921"/>
                      <a:pt x="1243365" y="286050"/>
                    </a:cubicBezTo>
                    <a:cubicBezTo>
                      <a:pt x="1227255" y="315682"/>
                      <a:pt x="1215473" y="348101"/>
                      <a:pt x="1221229" y="389002"/>
                    </a:cubicBezTo>
                    <a:cubicBezTo>
                      <a:pt x="1226297" y="528261"/>
                      <a:pt x="1696392" y="461119"/>
                      <a:pt x="1960083" y="361648"/>
                    </a:cubicBezTo>
                    <a:cubicBezTo>
                      <a:pt x="2053938" y="496394"/>
                      <a:pt x="2071127" y="822506"/>
                      <a:pt x="2067846" y="961234"/>
                    </a:cubicBezTo>
                    <a:cubicBezTo>
                      <a:pt x="2071715" y="1080232"/>
                      <a:pt x="2015018" y="1106744"/>
                      <a:pt x="1881338" y="1030865"/>
                    </a:cubicBezTo>
                    <a:cubicBezTo>
                      <a:pt x="1484062" y="845572"/>
                      <a:pt x="1585310" y="1699608"/>
                      <a:pt x="1847663" y="1535481"/>
                    </a:cubicBezTo>
                    <a:cubicBezTo>
                      <a:pt x="1929415" y="1495441"/>
                      <a:pt x="2055329" y="1373504"/>
                      <a:pt x="2065360" y="1597847"/>
                    </a:cubicBezTo>
                    <a:cubicBezTo>
                      <a:pt x="2080367" y="1677957"/>
                      <a:pt x="2053974" y="2093695"/>
                      <a:pt x="1945162" y="2187725"/>
                    </a:cubicBezTo>
                    <a:cubicBezTo>
                      <a:pt x="1805733" y="2151252"/>
                      <a:pt x="1398565" y="2030230"/>
                      <a:pt x="1223492" y="2167002"/>
                    </a:cubicBezTo>
                    <a:cubicBezTo>
                      <a:pt x="1210011" y="2193452"/>
                      <a:pt x="1212813" y="2230274"/>
                      <a:pt x="1243365" y="2275300"/>
                    </a:cubicBezTo>
                    <a:cubicBezTo>
                      <a:pt x="1483871" y="2660267"/>
                      <a:pt x="591323" y="2652331"/>
                      <a:pt x="803256" y="2277680"/>
                    </a:cubicBezTo>
                    <a:cubicBezTo>
                      <a:pt x="852179" y="2213432"/>
                      <a:pt x="836244" y="2132321"/>
                      <a:pt x="723771" y="2109806"/>
                    </a:cubicBezTo>
                    <a:cubicBezTo>
                      <a:pt x="609542" y="2086940"/>
                      <a:pt x="401355" y="2119754"/>
                      <a:pt x="117884" y="2215080"/>
                    </a:cubicBezTo>
                    <a:cubicBezTo>
                      <a:pt x="25248" y="2145089"/>
                      <a:pt x="-7310" y="1771407"/>
                      <a:pt x="1340" y="1657531"/>
                    </a:cubicBezTo>
                    <a:cubicBezTo>
                      <a:pt x="24910" y="1416831"/>
                      <a:pt x="118063" y="1502066"/>
                      <a:pt x="271736" y="1561668"/>
                    </a:cubicBezTo>
                    <a:cubicBezTo>
                      <a:pt x="483918" y="1635999"/>
                      <a:pt x="591326" y="1022800"/>
                      <a:pt x="249462" y="1045298"/>
                    </a:cubicBezTo>
                    <a:cubicBezTo>
                      <a:pt x="168753" y="1050498"/>
                      <a:pt x="31973" y="1183628"/>
                      <a:pt x="8800" y="1018431"/>
                    </a:cubicBezTo>
                    <a:cubicBezTo>
                      <a:pt x="-14373" y="907943"/>
                      <a:pt x="14056" y="478572"/>
                      <a:pt x="110423" y="382371"/>
                    </a:cubicBezTo>
                    <a:cubicBezTo>
                      <a:pt x="506629" y="514999"/>
                      <a:pt x="790102" y="488473"/>
                      <a:pt x="828213" y="389002"/>
                    </a:cubicBezTo>
                    <a:cubicBezTo>
                      <a:pt x="838534" y="365427"/>
                      <a:pt x="828962" y="333342"/>
                      <a:pt x="793309" y="283670"/>
                    </a:cubicBezTo>
                    <a:cubicBezTo>
                      <a:pt x="687343" y="96344"/>
                      <a:pt x="859983" y="698"/>
                      <a:pt x="1029052" y="3"/>
                    </a:cubicBezTo>
                    <a:close/>
                  </a:path>
                </a:pathLst>
              </a:custGeom>
              <a:gradFill flip="none" rotWithShape="1">
                <a:gsLst>
                  <a:gs pos="94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5"/>
              <p:cNvSpPr/>
              <p:nvPr/>
            </p:nvSpPr>
            <p:spPr>
              <a:xfrm rot="5400000">
                <a:off x="6216710" y="1947991"/>
                <a:ext cx="1427811" cy="1792219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362 w 2069164"/>
                  <a:gd name="connsiteY0" fmla="*/ 3 h 2561350"/>
                  <a:gd name="connsiteX1" fmla="*/ 1242675 w 2069164"/>
                  <a:gd name="connsiteY1" fmla="*/ 286050 h 2561350"/>
                  <a:gd name="connsiteX2" fmla="*/ 1220539 w 2069164"/>
                  <a:gd name="connsiteY2" fmla="*/ 389002 h 2561350"/>
                  <a:gd name="connsiteX3" fmla="*/ 1959393 w 2069164"/>
                  <a:gd name="connsiteY3" fmla="*/ 361648 h 2561350"/>
                  <a:gd name="connsiteX4" fmla="*/ 2067156 w 2069164"/>
                  <a:gd name="connsiteY4" fmla="*/ 961234 h 2561350"/>
                  <a:gd name="connsiteX5" fmla="*/ 1880648 w 2069164"/>
                  <a:gd name="connsiteY5" fmla="*/ 1030865 h 2561350"/>
                  <a:gd name="connsiteX6" fmla="*/ 1846973 w 2069164"/>
                  <a:gd name="connsiteY6" fmla="*/ 1535481 h 2561350"/>
                  <a:gd name="connsiteX7" fmla="*/ 2064670 w 2069164"/>
                  <a:gd name="connsiteY7" fmla="*/ 1597847 h 2561350"/>
                  <a:gd name="connsiteX8" fmla="*/ 1951933 w 2069164"/>
                  <a:gd name="connsiteY8" fmla="*/ 2180265 h 2561350"/>
                  <a:gd name="connsiteX9" fmla="*/ 1222802 w 2069164"/>
                  <a:gd name="connsiteY9" fmla="*/ 2167002 h 2561350"/>
                  <a:gd name="connsiteX10" fmla="*/ 1242675 w 2069164"/>
                  <a:gd name="connsiteY10" fmla="*/ 2275300 h 2561350"/>
                  <a:gd name="connsiteX11" fmla="*/ 792619 w 2069164"/>
                  <a:gd name="connsiteY11" fmla="*/ 2277680 h 2561350"/>
                  <a:gd name="connsiteX12" fmla="*/ 822552 w 2069164"/>
                  <a:gd name="connsiteY12" fmla="*/ 2167002 h 2561350"/>
                  <a:gd name="connsiteX13" fmla="*/ 129627 w 2069164"/>
                  <a:gd name="connsiteY13" fmla="*/ 2200159 h 2561350"/>
                  <a:gd name="connsiteX14" fmla="*/ 650 w 2069164"/>
                  <a:gd name="connsiteY14" fmla="*/ 1657531 h 2561350"/>
                  <a:gd name="connsiteX15" fmla="*/ 258083 w 2069164"/>
                  <a:gd name="connsiteY15" fmla="*/ 1557347 h 2561350"/>
                  <a:gd name="connsiteX16" fmla="*/ 270377 w 2069164"/>
                  <a:gd name="connsiteY16" fmla="*/ 1028015 h 2561350"/>
                  <a:gd name="connsiteX17" fmla="*/ 29715 w 2069164"/>
                  <a:gd name="connsiteY17" fmla="*/ 1005469 h 2561350"/>
                  <a:gd name="connsiteX18" fmla="*/ 109733 w 2069164"/>
                  <a:gd name="connsiteY18" fmla="*/ 382371 h 2561350"/>
                  <a:gd name="connsiteX19" fmla="*/ 827523 w 2069164"/>
                  <a:gd name="connsiteY19" fmla="*/ 389002 h 2561350"/>
                  <a:gd name="connsiteX20" fmla="*/ 792619 w 2069164"/>
                  <a:gd name="connsiteY20" fmla="*/ 283670 h 2561350"/>
                  <a:gd name="connsiteX21" fmla="*/ 1028362 w 206916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64020 w 2066875"/>
                  <a:gd name="connsiteY7" fmla="*/ 1597847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952"/>
                  <a:gd name="connsiteY0" fmla="*/ 3 h 2561350"/>
                  <a:gd name="connsiteX1" fmla="*/ 1242025 w 2066952"/>
                  <a:gd name="connsiteY1" fmla="*/ 286050 h 2561350"/>
                  <a:gd name="connsiteX2" fmla="*/ 1219889 w 2066952"/>
                  <a:gd name="connsiteY2" fmla="*/ 389002 h 2561350"/>
                  <a:gd name="connsiteX3" fmla="*/ 1963063 w 2066952"/>
                  <a:gd name="connsiteY3" fmla="*/ 357327 h 2561350"/>
                  <a:gd name="connsiteX4" fmla="*/ 2066506 w 2066952"/>
                  <a:gd name="connsiteY4" fmla="*/ 961234 h 2561350"/>
                  <a:gd name="connsiteX5" fmla="*/ 1862717 w 2066952"/>
                  <a:gd name="connsiteY5" fmla="*/ 1056790 h 2561350"/>
                  <a:gd name="connsiteX6" fmla="*/ 1824721 w 2066952"/>
                  <a:gd name="connsiteY6" fmla="*/ 1531159 h 2561350"/>
                  <a:gd name="connsiteX7" fmla="*/ 2042416 w 2066952"/>
                  <a:gd name="connsiteY7" fmla="*/ 1619452 h 2561350"/>
                  <a:gd name="connsiteX8" fmla="*/ 1951283 w 2066952"/>
                  <a:gd name="connsiteY8" fmla="*/ 2180265 h 2561350"/>
                  <a:gd name="connsiteX9" fmla="*/ 1222152 w 2066952"/>
                  <a:gd name="connsiteY9" fmla="*/ 2167002 h 2561350"/>
                  <a:gd name="connsiteX10" fmla="*/ 1242025 w 2066952"/>
                  <a:gd name="connsiteY10" fmla="*/ 2275300 h 2561350"/>
                  <a:gd name="connsiteX11" fmla="*/ 791969 w 2066952"/>
                  <a:gd name="connsiteY11" fmla="*/ 2277680 h 2561350"/>
                  <a:gd name="connsiteX12" fmla="*/ 821902 w 2066952"/>
                  <a:gd name="connsiteY12" fmla="*/ 2167002 h 2561350"/>
                  <a:gd name="connsiteX13" fmla="*/ 128977 w 2066952"/>
                  <a:gd name="connsiteY13" fmla="*/ 2200159 h 2561350"/>
                  <a:gd name="connsiteX14" fmla="*/ 0 w 2066952"/>
                  <a:gd name="connsiteY14" fmla="*/ 1657531 h 2561350"/>
                  <a:gd name="connsiteX15" fmla="*/ 257433 w 2066952"/>
                  <a:gd name="connsiteY15" fmla="*/ 1557347 h 2561350"/>
                  <a:gd name="connsiteX16" fmla="*/ 239483 w 2066952"/>
                  <a:gd name="connsiteY16" fmla="*/ 1049619 h 2561350"/>
                  <a:gd name="connsiteX17" fmla="*/ 29065 w 2066952"/>
                  <a:gd name="connsiteY17" fmla="*/ 1005469 h 2561350"/>
                  <a:gd name="connsiteX18" fmla="*/ 100444 w 2066952"/>
                  <a:gd name="connsiteY18" fmla="*/ 369408 h 2561350"/>
                  <a:gd name="connsiteX19" fmla="*/ 826873 w 2066952"/>
                  <a:gd name="connsiteY19" fmla="*/ 389002 h 2561350"/>
                  <a:gd name="connsiteX20" fmla="*/ 791969 w 2066952"/>
                  <a:gd name="connsiteY20" fmla="*/ 283670 h 2561350"/>
                  <a:gd name="connsiteX21" fmla="*/ 1027712 w 2066952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6650"/>
                  <a:gd name="connsiteY0" fmla="*/ 3 h 2561350"/>
                  <a:gd name="connsiteX1" fmla="*/ 1242025 w 2066650"/>
                  <a:gd name="connsiteY1" fmla="*/ 286050 h 2561350"/>
                  <a:gd name="connsiteX2" fmla="*/ 1219889 w 2066650"/>
                  <a:gd name="connsiteY2" fmla="*/ 389002 h 2561350"/>
                  <a:gd name="connsiteX3" fmla="*/ 1967384 w 2066650"/>
                  <a:gd name="connsiteY3" fmla="*/ 344364 h 2561350"/>
                  <a:gd name="connsiteX4" fmla="*/ 2066506 w 2066650"/>
                  <a:gd name="connsiteY4" fmla="*/ 961234 h 2561350"/>
                  <a:gd name="connsiteX5" fmla="*/ 1862717 w 2066650"/>
                  <a:gd name="connsiteY5" fmla="*/ 1056790 h 2561350"/>
                  <a:gd name="connsiteX6" fmla="*/ 1824721 w 2066650"/>
                  <a:gd name="connsiteY6" fmla="*/ 1531159 h 2561350"/>
                  <a:gd name="connsiteX7" fmla="*/ 2042416 w 2066650"/>
                  <a:gd name="connsiteY7" fmla="*/ 1619452 h 2561350"/>
                  <a:gd name="connsiteX8" fmla="*/ 1951283 w 2066650"/>
                  <a:gd name="connsiteY8" fmla="*/ 2180265 h 2561350"/>
                  <a:gd name="connsiteX9" fmla="*/ 1222152 w 2066650"/>
                  <a:gd name="connsiteY9" fmla="*/ 2167002 h 2561350"/>
                  <a:gd name="connsiteX10" fmla="*/ 1242025 w 2066650"/>
                  <a:gd name="connsiteY10" fmla="*/ 2275300 h 2561350"/>
                  <a:gd name="connsiteX11" fmla="*/ 791969 w 2066650"/>
                  <a:gd name="connsiteY11" fmla="*/ 2277680 h 2561350"/>
                  <a:gd name="connsiteX12" fmla="*/ 821902 w 2066650"/>
                  <a:gd name="connsiteY12" fmla="*/ 2167002 h 2561350"/>
                  <a:gd name="connsiteX13" fmla="*/ 128977 w 2066650"/>
                  <a:gd name="connsiteY13" fmla="*/ 2200159 h 2561350"/>
                  <a:gd name="connsiteX14" fmla="*/ 0 w 2066650"/>
                  <a:gd name="connsiteY14" fmla="*/ 1657531 h 2561350"/>
                  <a:gd name="connsiteX15" fmla="*/ 257433 w 2066650"/>
                  <a:gd name="connsiteY15" fmla="*/ 1557347 h 2561350"/>
                  <a:gd name="connsiteX16" fmla="*/ 239483 w 2066650"/>
                  <a:gd name="connsiteY16" fmla="*/ 1049619 h 2561350"/>
                  <a:gd name="connsiteX17" fmla="*/ 29065 w 2066650"/>
                  <a:gd name="connsiteY17" fmla="*/ 1005469 h 2561350"/>
                  <a:gd name="connsiteX18" fmla="*/ 100444 w 2066650"/>
                  <a:gd name="connsiteY18" fmla="*/ 369408 h 2561350"/>
                  <a:gd name="connsiteX19" fmla="*/ 826873 w 2066650"/>
                  <a:gd name="connsiteY19" fmla="*/ 389002 h 2561350"/>
                  <a:gd name="connsiteX20" fmla="*/ 791969 w 2066650"/>
                  <a:gd name="connsiteY20" fmla="*/ 283670 h 2561350"/>
                  <a:gd name="connsiteX21" fmla="*/ 1027712 w 2066650"/>
                  <a:gd name="connsiteY21" fmla="*/ 3 h 2561350"/>
                  <a:gd name="connsiteX0" fmla="*/ 1027712 w 2049409"/>
                  <a:gd name="connsiteY0" fmla="*/ 3 h 2561350"/>
                  <a:gd name="connsiteX1" fmla="*/ 1242025 w 2049409"/>
                  <a:gd name="connsiteY1" fmla="*/ 286050 h 2561350"/>
                  <a:gd name="connsiteX2" fmla="*/ 1219889 w 2049409"/>
                  <a:gd name="connsiteY2" fmla="*/ 389002 h 2561350"/>
                  <a:gd name="connsiteX3" fmla="*/ 1967384 w 2049409"/>
                  <a:gd name="connsiteY3" fmla="*/ 344364 h 2561350"/>
                  <a:gd name="connsiteX4" fmla="*/ 2049225 w 2049409"/>
                  <a:gd name="connsiteY4" fmla="*/ 926667 h 2561350"/>
                  <a:gd name="connsiteX5" fmla="*/ 1862717 w 2049409"/>
                  <a:gd name="connsiteY5" fmla="*/ 1056790 h 2561350"/>
                  <a:gd name="connsiteX6" fmla="*/ 1824721 w 2049409"/>
                  <a:gd name="connsiteY6" fmla="*/ 1531159 h 2561350"/>
                  <a:gd name="connsiteX7" fmla="*/ 2042416 w 2049409"/>
                  <a:gd name="connsiteY7" fmla="*/ 1619452 h 2561350"/>
                  <a:gd name="connsiteX8" fmla="*/ 1951283 w 2049409"/>
                  <a:gd name="connsiteY8" fmla="*/ 2180265 h 2561350"/>
                  <a:gd name="connsiteX9" fmla="*/ 1222152 w 2049409"/>
                  <a:gd name="connsiteY9" fmla="*/ 2167002 h 2561350"/>
                  <a:gd name="connsiteX10" fmla="*/ 1242025 w 2049409"/>
                  <a:gd name="connsiteY10" fmla="*/ 2275300 h 2561350"/>
                  <a:gd name="connsiteX11" fmla="*/ 791969 w 2049409"/>
                  <a:gd name="connsiteY11" fmla="*/ 2277680 h 2561350"/>
                  <a:gd name="connsiteX12" fmla="*/ 821902 w 2049409"/>
                  <a:gd name="connsiteY12" fmla="*/ 2167002 h 2561350"/>
                  <a:gd name="connsiteX13" fmla="*/ 128977 w 2049409"/>
                  <a:gd name="connsiteY13" fmla="*/ 2200159 h 2561350"/>
                  <a:gd name="connsiteX14" fmla="*/ 0 w 2049409"/>
                  <a:gd name="connsiteY14" fmla="*/ 1657531 h 2561350"/>
                  <a:gd name="connsiteX15" fmla="*/ 257433 w 2049409"/>
                  <a:gd name="connsiteY15" fmla="*/ 1557347 h 2561350"/>
                  <a:gd name="connsiteX16" fmla="*/ 239483 w 2049409"/>
                  <a:gd name="connsiteY16" fmla="*/ 1049619 h 2561350"/>
                  <a:gd name="connsiteX17" fmla="*/ 29065 w 2049409"/>
                  <a:gd name="connsiteY17" fmla="*/ 1005469 h 2561350"/>
                  <a:gd name="connsiteX18" fmla="*/ 100444 w 2049409"/>
                  <a:gd name="connsiteY18" fmla="*/ 369408 h 2561350"/>
                  <a:gd name="connsiteX19" fmla="*/ 826873 w 2049409"/>
                  <a:gd name="connsiteY19" fmla="*/ 389002 h 2561350"/>
                  <a:gd name="connsiteX20" fmla="*/ 791969 w 2049409"/>
                  <a:gd name="connsiteY20" fmla="*/ 283670 h 2561350"/>
                  <a:gd name="connsiteX21" fmla="*/ 1027712 w 2049409"/>
                  <a:gd name="connsiteY21" fmla="*/ 3 h 2561350"/>
                  <a:gd name="connsiteX0" fmla="*/ 1027712 w 2049338"/>
                  <a:gd name="connsiteY0" fmla="*/ 3 h 2561350"/>
                  <a:gd name="connsiteX1" fmla="*/ 1242025 w 2049338"/>
                  <a:gd name="connsiteY1" fmla="*/ 286050 h 2561350"/>
                  <a:gd name="connsiteX2" fmla="*/ 1219889 w 2049338"/>
                  <a:gd name="connsiteY2" fmla="*/ 389002 h 2561350"/>
                  <a:gd name="connsiteX3" fmla="*/ 1967384 w 2049338"/>
                  <a:gd name="connsiteY3" fmla="*/ 344364 h 2561350"/>
                  <a:gd name="connsiteX4" fmla="*/ 2049225 w 2049338"/>
                  <a:gd name="connsiteY4" fmla="*/ 926667 h 2561350"/>
                  <a:gd name="connsiteX5" fmla="*/ 1862717 w 2049338"/>
                  <a:gd name="connsiteY5" fmla="*/ 1056790 h 2561350"/>
                  <a:gd name="connsiteX6" fmla="*/ 1824721 w 2049338"/>
                  <a:gd name="connsiteY6" fmla="*/ 1531159 h 2561350"/>
                  <a:gd name="connsiteX7" fmla="*/ 2042416 w 2049338"/>
                  <a:gd name="connsiteY7" fmla="*/ 1619452 h 2561350"/>
                  <a:gd name="connsiteX8" fmla="*/ 1951283 w 2049338"/>
                  <a:gd name="connsiteY8" fmla="*/ 2180265 h 2561350"/>
                  <a:gd name="connsiteX9" fmla="*/ 1222152 w 2049338"/>
                  <a:gd name="connsiteY9" fmla="*/ 2167002 h 2561350"/>
                  <a:gd name="connsiteX10" fmla="*/ 1242025 w 2049338"/>
                  <a:gd name="connsiteY10" fmla="*/ 2275300 h 2561350"/>
                  <a:gd name="connsiteX11" fmla="*/ 791969 w 2049338"/>
                  <a:gd name="connsiteY11" fmla="*/ 2277680 h 2561350"/>
                  <a:gd name="connsiteX12" fmla="*/ 821902 w 2049338"/>
                  <a:gd name="connsiteY12" fmla="*/ 2167002 h 2561350"/>
                  <a:gd name="connsiteX13" fmla="*/ 128977 w 2049338"/>
                  <a:gd name="connsiteY13" fmla="*/ 2200159 h 2561350"/>
                  <a:gd name="connsiteX14" fmla="*/ 0 w 2049338"/>
                  <a:gd name="connsiteY14" fmla="*/ 1657531 h 2561350"/>
                  <a:gd name="connsiteX15" fmla="*/ 257433 w 2049338"/>
                  <a:gd name="connsiteY15" fmla="*/ 1557347 h 2561350"/>
                  <a:gd name="connsiteX16" fmla="*/ 239483 w 2049338"/>
                  <a:gd name="connsiteY16" fmla="*/ 1049619 h 2561350"/>
                  <a:gd name="connsiteX17" fmla="*/ 29065 w 2049338"/>
                  <a:gd name="connsiteY17" fmla="*/ 1005469 h 2561350"/>
                  <a:gd name="connsiteX18" fmla="*/ 100444 w 2049338"/>
                  <a:gd name="connsiteY18" fmla="*/ 369408 h 2561350"/>
                  <a:gd name="connsiteX19" fmla="*/ 826873 w 2049338"/>
                  <a:gd name="connsiteY19" fmla="*/ 389002 h 2561350"/>
                  <a:gd name="connsiteX20" fmla="*/ 791969 w 2049338"/>
                  <a:gd name="connsiteY20" fmla="*/ 283670 h 2561350"/>
                  <a:gd name="connsiteX21" fmla="*/ 1027712 w 2049338"/>
                  <a:gd name="connsiteY21" fmla="*/ 3 h 2561350"/>
                  <a:gd name="connsiteX0" fmla="*/ 1027712 w 2053522"/>
                  <a:gd name="connsiteY0" fmla="*/ 3 h 2561350"/>
                  <a:gd name="connsiteX1" fmla="*/ 1242025 w 2053522"/>
                  <a:gd name="connsiteY1" fmla="*/ 286050 h 2561350"/>
                  <a:gd name="connsiteX2" fmla="*/ 1219889 w 2053522"/>
                  <a:gd name="connsiteY2" fmla="*/ 389002 h 2561350"/>
                  <a:gd name="connsiteX3" fmla="*/ 1967384 w 2053522"/>
                  <a:gd name="connsiteY3" fmla="*/ 344364 h 2561350"/>
                  <a:gd name="connsiteX4" fmla="*/ 2049225 w 2053522"/>
                  <a:gd name="connsiteY4" fmla="*/ 926667 h 2561350"/>
                  <a:gd name="connsiteX5" fmla="*/ 1862717 w 2053522"/>
                  <a:gd name="connsiteY5" fmla="*/ 1056790 h 2561350"/>
                  <a:gd name="connsiteX6" fmla="*/ 1824721 w 2053522"/>
                  <a:gd name="connsiteY6" fmla="*/ 1531159 h 2561350"/>
                  <a:gd name="connsiteX7" fmla="*/ 2042416 w 2053522"/>
                  <a:gd name="connsiteY7" fmla="*/ 1619452 h 2561350"/>
                  <a:gd name="connsiteX8" fmla="*/ 1951283 w 2053522"/>
                  <a:gd name="connsiteY8" fmla="*/ 2180265 h 2561350"/>
                  <a:gd name="connsiteX9" fmla="*/ 1222152 w 2053522"/>
                  <a:gd name="connsiteY9" fmla="*/ 2167002 h 2561350"/>
                  <a:gd name="connsiteX10" fmla="*/ 1242025 w 2053522"/>
                  <a:gd name="connsiteY10" fmla="*/ 2275300 h 2561350"/>
                  <a:gd name="connsiteX11" fmla="*/ 791969 w 2053522"/>
                  <a:gd name="connsiteY11" fmla="*/ 2277680 h 2561350"/>
                  <a:gd name="connsiteX12" fmla="*/ 821902 w 2053522"/>
                  <a:gd name="connsiteY12" fmla="*/ 2167002 h 2561350"/>
                  <a:gd name="connsiteX13" fmla="*/ 128977 w 2053522"/>
                  <a:gd name="connsiteY13" fmla="*/ 2200159 h 2561350"/>
                  <a:gd name="connsiteX14" fmla="*/ 0 w 2053522"/>
                  <a:gd name="connsiteY14" fmla="*/ 1657531 h 2561350"/>
                  <a:gd name="connsiteX15" fmla="*/ 257433 w 2053522"/>
                  <a:gd name="connsiteY15" fmla="*/ 1557347 h 2561350"/>
                  <a:gd name="connsiteX16" fmla="*/ 239483 w 2053522"/>
                  <a:gd name="connsiteY16" fmla="*/ 1049619 h 2561350"/>
                  <a:gd name="connsiteX17" fmla="*/ 29065 w 2053522"/>
                  <a:gd name="connsiteY17" fmla="*/ 1005469 h 2561350"/>
                  <a:gd name="connsiteX18" fmla="*/ 100444 w 2053522"/>
                  <a:gd name="connsiteY18" fmla="*/ 369408 h 2561350"/>
                  <a:gd name="connsiteX19" fmla="*/ 826873 w 2053522"/>
                  <a:gd name="connsiteY19" fmla="*/ 389002 h 2561350"/>
                  <a:gd name="connsiteX20" fmla="*/ 791969 w 2053522"/>
                  <a:gd name="connsiteY20" fmla="*/ 283670 h 2561350"/>
                  <a:gd name="connsiteX21" fmla="*/ 1027712 w 2053522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6166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60129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40556" h="2561350">
                    <a:moveTo>
                      <a:pt x="1014747" y="3"/>
                    </a:moveTo>
                    <a:cubicBezTo>
                      <a:pt x="1183816" y="-691"/>
                      <a:pt x="1351799" y="120921"/>
                      <a:pt x="1229060" y="286050"/>
                    </a:cubicBezTo>
                    <a:cubicBezTo>
                      <a:pt x="1212950" y="315682"/>
                      <a:pt x="1201168" y="348101"/>
                      <a:pt x="1206924" y="389002"/>
                    </a:cubicBezTo>
                    <a:cubicBezTo>
                      <a:pt x="1211992" y="528261"/>
                      <a:pt x="1716654" y="452477"/>
                      <a:pt x="1954419" y="344364"/>
                    </a:cubicBezTo>
                    <a:cubicBezTo>
                      <a:pt x="1970498" y="474789"/>
                      <a:pt x="2061145" y="783619"/>
                      <a:pt x="2036260" y="926667"/>
                    </a:cubicBezTo>
                    <a:cubicBezTo>
                      <a:pt x="2027166" y="1024060"/>
                      <a:pt x="1970476" y="1153289"/>
                      <a:pt x="1849752" y="1060129"/>
                    </a:cubicBezTo>
                    <a:cubicBezTo>
                      <a:pt x="1475468" y="853624"/>
                      <a:pt x="1487545" y="1649324"/>
                      <a:pt x="1811756" y="1531159"/>
                    </a:cubicBezTo>
                    <a:cubicBezTo>
                      <a:pt x="1923754" y="1469515"/>
                      <a:pt x="1987209" y="1400411"/>
                      <a:pt x="2036129" y="1616113"/>
                    </a:cubicBezTo>
                    <a:cubicBezTo>
                      <a:pt x="2051136" y="1730790"/>
                      <a:pt x="1956393" y="2051666"/>
                      <a:pt x="1938318" y="2180265"/>
                    </a:cubicBezTo>
                    <a:cubicBezTo>
                      <a:pt x="1741694" y="2153739"/>
                      <a:pt x="1359392" y="2007849"/>
                      <a:pt x="1209187" y="2167002"/>
                    </a:cubicBezTo>
                    <a:cubicBezTo>
                      <a:pt x="1195706" y="2193452"/>
                      <a:pt x="1198508" y="2230274"/>
                      <a:pt x="1229060" y="2275300"/>
                    </a:cubicBezTo>
                    <a:cubicBezTo>
                      <a:pt x="1469566" y="2660267"/>
                      <a:pt x="567071" y="2652331"/>
                      <a:pt x="779004" y="2277680"/>
                    </a:cubicBezTo>
                    <a:cubicBezTo>
                      <a:pt x="817979" y="2223379"/>
                      <a:pt x="825787" y="2190096"/>
                      <a:pt x="808937" y="2167002"/>
                    </a:cubicBezTo>
                    <a:cubicBezTo>
                      <a:pt x="706169" y="2021111"/>
                      <a:pt x="364670" y="2147108"/>
                      <a:pt x="116012" y="2200159"/>
                    </a:cubicBezTo>
                    <a:cubicBezTo>
                      <a:pt x="57942" y="2073996"/>
                      <a:pt x="976" y="1794778"/>
                      <a:pt x="0" y="1657530"/>
                    </a:cubicBezTo>
                    <a:cubicBezTo>
                      <a:pt x="23569" y="1399547"/>
                      <a:pt x="142648" y="1475748"/>
                      <a:pt x="248790" y="1539671"/>
                    </a:cubicBezTo>
                    <a:cubicBezTo>
                      <a:pt x="563771" y="1555589"/>
                      <a:pt x="485163" y="925406"/>
                      <a:pt x="226518" y="1049619"/>
                    </a:cubicBezTo>
                    <a:cubicBezTo>
                      <a:pt x="150003" y="1086365"/>
                      <a:pt x="56561" y="1164379"/>
                      <a:pt x="16100" y="1005469"/>
                    </a:cubicBezTo>
                    <a:cubicBezTo>
                      <a:pt x="-32993" y="864734"/>
                      <a:pt x="47286" y="478570"/>
                      <a:pt x="87479" y="369408"/>
                    </a:cubicBezTo>
                    <a:cubicBezTo>
                      <a:pt x="483685" y="502036"/>
                      <a:pt x="775797" y="488473"/>
                      <a:pt x="813908" y="389002"/>
                    </a:cubicBezTo>
                    <a:cubicBezTo>
                      <a:pt x="824229" y="365427"/>
                      <a:pt x="814657" y="333342"/>
                      <a:pt x="779004" y="283670"/>
                    </a:cubicBezTo>
                    <a:cubicBezTo>
                      <a:pt x="673038" y="96344"/>
                      <a:pt x="845678" y="698"/>
                      <a:pt x="1014747" y="3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accent2">
                      <a:lumMod val="75000"/>
                    </a:schemeClr>
                  </a:gs>
                  <a:gs pos="0">
                    <a:schemeClr val="accent2"/>
                  </a:gs>
                </a:gsLst>
                <a:lin ang="0" scaled="0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 flipV="1">
                <a:off x="6213670" y="3226986"/>
                <a:ext cx="1448109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564" h="2561350">
                    <a:moveTo>
                      <a:pt x="1028762" y="3"/>
                    </a:moveTo>
                    <a:cubicBezTo>
                      <a:pt x="1197831" y="-691"/>
                      <a:pt x="1365814" y="120921"/>
                      <a:pt x="1243075" y="286050"/>
                    </a:cubicBezTo>
                    <a:cubicBezTo>
                      <a:pt x="1226965" y="315682"/>
                      <a:pt x="1215183" y="348101"/>
                      <a:pt x="1220939" y="389002"/>
                    </a:cubicBezTo>
                    <a:cubicBezTo>
                      <a:pt x="1226007" y="528261"/>
                      <a:pt x="1696102" y="461119"/>
                      <a:pt x="1959793" y="361648"/>
                    </a:cubicBezTo>
                    <a:cubicBezTo>
                      <a:pt x="2053648" y="496394"/>
                      <a:pt x="2070837" y="822506"/>
                      <a:pt x="2067556" y="961234"/>
                    </a:cubicBezTo>
                    <a:cubicBezTo>
                      <a:pt x="2071425" y="1080232"/>
                      <a:pt x="2014728" y="1106744"/>
                      <a:pt x="1881048" y="1030865"/>
                    </a:cubicBezTo>
                    <a:cubicBezTo>
                      <a:pt x="1483772" y="845572"/>
                      <a:pt x="1585020" y="1699608"/>
                      <a:pt x="1847373" y="1535481"/>
                    </a:cubicBezTo>
                    <a:cubicBezTo>
                      <a:pt x="1929125" y="1495441"/>
                      <a:pt x="2055039" y="1373504"/>
                      <a:pt x="2065070" y="1597847"/>
                    </a:cubicBezTo>
                    <a:cubicBezTo>
                      <a:pt x="2080077" y="1677957"/>
                      <a:pt x="2061145" y="2086235"/>
                      <a:pt x="1952333" y="2180265"/>
                    </a:cubicBezTo>
                    <a:cubicBezTo>
                      <a:pt x="1755709" y="2153739"/>
                      <a:pt x="1373407" y="2007849"/>
                      <a:pt x="1223202" y="2167002"/>
                    </a:cubicBezTo>
                    <a:cubicBezTo>
                      <a:pt x="1209721" y="2193452"/>
                      <a:pt x="1212523" y="2230274"/>
                      <a:pt x="1243075" y="2275300"/>
                    </a:cubicBezTo>
                    <a:cubicBezTo>
                      <a:pt x="1483581" y="2660267"/>
                      <a:pt x="581086" y="2652331"/>
                      <a:pt x="793019" y="2277680"/>
                    </a:cubicBezTo>
                    <a:cubicBezTo>
                      <a:pt x="831994" y="2223379"/>
                      <a:pt x="839802" y="2190096"/>
                      <a:pt x="822952" y="2167002"/>
                    </a:cubicBezTo>
                    <a:cubicBezTo>
                      <a:pt x="720184" y="2021111"/>
                      <a:pt x="378685" y="2147108"/>
                      <a:pt x="130027" y="2200159"/>
                    </a:cubicBezTo>
                    <a:cubicBezTo>
                      <a:pt x="37391" y="2130168"/>
                      <a:pt x="-7600" y="1771407"/>
                      <a:pt x="1050" y="1657531"/>
                    </a:cubicBezTo>
                    <a:cubicBezTo>
                      <a:pt x="24620" y="1416831"/>
                      <a:pt x="117773" y="1502066"/>
                      <a:pt x="271446" y="1561668"/>
                    </a:cubicBezTo>
                    <a:cubicBezTo>
                      <a:pt x="483628" y="1635999"/>
                      <a:pt x="591036" y="1022800"/>
                      <a:pt x="249172" y="1045298"/>
                    </a:cubicBezTo>
                    <a:cubicBezTo>
                      <a:pt x="168463" y="1050498"/>
                      <a:pt x="31683" y="1183628"/>
                      <a:pt x="8510" y="1018431"/>
                    </a:cubicBezTo>
                    <a:cubicBezTo>
                      <a:pt x="-14663" y="907943"/>
                      <a:pt x="13766" y="478572"/>
                      <a:pt x="110133" y="382371"/>
                    </a:cubicBezTo>
                    <a:cubicBezTo>
                      <a:pt x="506339" y="514999"/>
                      <a:pt x="789812" y="488473"/>
                      <a:pt x="827923" y="389002"/>
                    </a:cubicBezTo>
                    <a:cubicBezTo>
                      <a:pt x="838244" y="365427"/>
                      <a:pt x="828672" y="333342"/>
                      <a:pt x="793019" y="283670"/>
                    </a:cubicBezTo>
                    <a:cubicBezTo>
                      <a:pt x="687053" y="96344"/>
                      <a:pt x="859693" y="698"/>
                      <a:pt x="102876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2"/>
                  </a:gs>
                  <a:gs pos="100000">
                    <a:schemeClr val="tx2"/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388482" y="1097274"/>
              <a:ext cx="367037" cy="2855539"/>
              <a:chOff x="4388482" y="1097274"/>
              <a:chExt cx="367037" cy="2855539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4388482" y="1097274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388482" y="2232656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388482" y="3368038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916908" y="2630507"/>
            <a:ext cx="6710262" cy="1475906"/>
            <a:chOff x="205963" y="1259422"/>
            <a:chExt cx="6710262" cy="1475906"/>
          </a:xfrm>
        </p:grpSpPr>
        <p:sp>
          <p:nvSpPr>
            <p:cNvPr id="58" name="TextBox 57"/>
            <p:cNvSpPr txBox="1"/>
            <p:nvPr/>
          </p:nvSpPr>
          <p:spPr>
            <a:xfrm>
              <a:off x="576920" y="1350333"/>
              <a:ext cx="633930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dirty="0">
                  <a:solidFill>
                    <a:prstClr val="black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ส่งเสริมสร้าง</a:t>
              </a:r>
              <a:r>
                <a:rPr lang="th-TH" sz="2800" u="sng" dirty="0">
                  <a:solidFill>
                    <a:srgbClr val="FF000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ความมั่นคงและคุณภาพชีวิตที่ดีของข้าราชการและครอบครัวกองทัพเรือ</a:t>
              </a:r>
              <a:r>
                <a:rPr lang="th-TH" sz="2800" b="1" dirty="0">
                  <a:solidFill>
                    <a:prstClr val="black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ด้วยการเพิ่มรายได้ ลดค่าใช้จ่ายในการดำรงชีพ และการปลดหนี้สิน</a:t>
              </a:r>
              <a:endParaRPr lang="en-US" sz="28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05963" y="1259422"/>
              <a:ext cx="5908655" cy="1475906"/>
              <a:chOff x="205963" y="1259422"/>
              <a:chExt cx="5908655" cy="1475906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344039" y="1259422"/>
                <a:ext cx="5770579" cy="147590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prstClr val="black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05963" y="1724129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prstClr val="white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993108" y="4191000"/>
            <a:ext cx="6779292" cy="1487507"/>
            <a:chOff x="205963" y="1203979"/>
            <a:chExt cx="6779292" cy="1487507"/>
          </a:xfrm>
        </p:grpSpPr>
        <p:sp>
          <p:nvSpPr>
            <p:cNvPr id="70" name="TextBox 69"/>
            <p:cNvSpPr txBox="1"/>
            <p:nvPr/>
          </p:nvSpPr>
          <p:spPr>
            <a:xfrm>
              <a:off x="576921" y="1203979"/>
              <a:ext cx="640833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dirty="0">
                  <a:solidFill>
                    <a:prstClr val="black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เสริมสร้างความรู้ ความชำนาญ และสร้าง</a:t>
              </a:r>
              <a:r>
                <a:rPr lang="th-TH" sz="28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มาตรฐานการบริการ </a:t>
              </a:r>
              <a:r>
                <a:rPr lang="th-TH" sz="2800" b="1" dirty="0">
                  <a:solidFill>
                    <a:prstClr val="black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ให้กับบุคลากรของสวัสดิการ เพื่อให้</a:t>
              </a:r>
              <a:r>
                <a:rPr lang="th-TH" sz="2800" u="sng" dirty="0">
                  <a:solidFill>
                    <a:srgbClr val="FF000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ทันต่อการเปลี่ยนแปลงและสร้างโอกาสทางการแข่งขัน</a:t>
              </a: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205963" y="1259422"/>
              <a:ext cx="5908655" cy="1432064"/>
              <a:chOff x="205963" y="1259422"/>
              <a:chExt cx="5908655" cy="1432064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344039" y="1259422"/>
                <a:ext cx="5770579" cy="1432064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tx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prstClr val="black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05963" y="1784593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prstClr val="white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</p:grpSp>
      </p:grpSp>
      <p:pic>
        <p:nvPicPr>
          <p:cNvPr id="48" name="Picture 2" descr="\\psf\Home\Downloads\ภาพประกอบ slide\Miss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133380"/>
            <a:ext cx="3200400" cy="112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96024" y="838200"/>
            <a:ext cx="1737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การสวัสดิการกองทัพเรือ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3816" y="5758934"/>
            <a:ext cx="836158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</a:rPr>
              <a:t>ข้อสังเกต/ คำถาม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342900" indent="-342900"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Mission </a:t>
            </a:r>
            <a:r>
              <a:rPr lang="th-TH" b="1" dirty="0" smtClean="0">
                <a:solidFill>
                  <a:srgbClr val="C00000"/>
                </a:solidFill>
              </a:rPr>
              <a:t>คือ สิ่งที่ประกาศแล้ว ไม่ทำไม่ได้ หากไม่ทำจะผิดกฎหมาย </a:t>
            </a:r>
          </a:p>
          <a:p>
            <a:pPr marL="342900" indent="-342900">
              <a:buAutoNum type="arabicParenR"/>
            </a:pPr>
            <a:r>
              <a:rPr lang="th-TH" b="1" dirty="0" smtClean="0">
                <a:solidFill>
                  <a:srgbClr val="C00000"/>
                </a:solidFill>
              </a:rPr>
              <a:t>การกำหนด </a:t>
            </a:r>
            <a:r>
              <a:rPr lang="en-US" b="1" dirty="0" smtClean="0">
                <a:solidFill>
                  <a:srgbClr val="C00000"/>
                </a:solidFill>
              </a:rPr>
              <a:t>Mission </a:t>
            </a:r>
            <a:r>
              <a:rPr lang="th-TH" b="1" dirty="0" smtClean="0">
                <a:solidFill>
                  <a:srgbClr val="C00000"/>
                </a:solidFill>
              </a:rPr>
              <a:t>ดังกล่าวข้างต้น เป็น </a:t>
            </a:r>
            <a:r>
              <a:rPr lang="en-US" b="1" dirty="0" smtClean="0">
                <a:solidFill>
                  <a:srgbClr val="C00000"/>
                </a:solidFill>
              </a:rPr>
              <a:t>Mission + </a:t>
            </a:r>
            <a:r>
              <a:rPr lang="th-TH" b="1" dirty="0" smtClean="0">
                <a:solidFill>
                  <a:srgbClr val="C00000"/>
                </a:solidFill>
              </a:rPr>
              <a:t>เป้าหมาย ที่ท้าทาย จะคง </a:t>
            </a:r>
            <a:r>
              <a:rPr lang="en-US" b="1" dirty="0" smtClean="0">
                <a:solidFill>
                  <a:srgbClr val="C00000"/>
                </a:solidFill>
              </a:rPr>
              <a:t>Mission </a:t>
            </a:r>
            <a:r>
              <a:rPr lang="th-TH" b="1" dirty="0" smtClean="0">
                <a:solidFill>
                  <a:srgbClr val="C00000"/>
                </a:solidFill>
              </a:rPr>
              <a:t>ไว้เช่นเดิมหรือไม่?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46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th-TH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ประเด็นยุทธศาสตร์</a:t>
            </a:r>
            <a:endParaRPr lang="en-US" sz="4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ยุทธศาสตร์ที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่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คุณภาพการให้บริการ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รองรับ</a:t>
            </a:r>
            <a:r>
              <a:rPr lang="th-TH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</a:t>
            </a:r>
            <a:r>
              <a:rPr lang="th-TH" b="1" dirty="0" smtClean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ขยายตัวทางเศรษฐกิจ </a:t>
            </a:r>
            <a:r>
              <a:rPr lang="th-TH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และความก้าวหน้าทางเทคโนโลยี</a:t>
            </a:r>
          </a:p>
          <a:p>
            <a:pPr marL="0" indent="0">
              <a:buNone/>
            </a:pP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ยุทธศาสตร์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 2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เสริมสร้าง</a:t>
            </a:r>
            <a:r>
              <a:rPr lang="th-TH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ความมั่นคงและคุณภาพชีวิตที่ดี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ของข้าราชการและครอบครัว</a:t>
            </a:r>
          </a:p>
          <a:p>
            <a:pPr marL="0" indent="0">
              <a:buNone/>
            </a:pP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ยุทธศาสตร์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3 </a:t>
            </a:r>
            <a:r>
              <a:rPr lang="th-TH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ปรับปรุง</a:t>
            </a:r>
            <a:r>
              <a:rPr lang="th-TH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และเพิ่มประสิทธิภาพของกระบวนการให้บริการ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ให้มี</a:t>
            </a:r>
            <a:r>
              <a:rPr lang="th-TH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มาตรฐานเพื่อสร้างโอกาสการแข่งขัน</a:t>
            </a:r>
          </a:p>
          <a:p>
            <a:pPr marL="0" indent="0">
              <a:buNone/>
            </a:pP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ยุทธศาสตร์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ที่4 </a:t>
            </a:r>
            <a:r>
              <a:rPr lang="th-TH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ส่งเสริมความรู้ ของ</a:t>
            </a:r>
            <a:r>
              <a:rPr lang="th-TH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บุคลากร</a:t>
            </a:r>
            <a:r>
              <a:rPr lang="th-TH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สร้างความชำนาญ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งานบริการ และการบริหารเชิงธุรกิจ</a:t>
            </a:r>
            <a:r>
              <a:rPr lang="th-TH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รองรับการเปลี่ยนแปลง</a:t>
            </a:r>
            <a:endParaRPr lang="en-US" b="1" dirty="0">
              <a:solidFill>
                <a:srgbClr val="0070C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9194" y="5562600"/>
            <a:ext cx="823380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</a:rPr>
              <a:t>ข้อสังเกต/ คำถาม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342900" indent="-342900">
              <a:buAutoNum type="arabicParenR"/>
            </a:pPr>
            <a:r>
              <a:rPr lang="th-TH" b="1" dirty="0" smtClean="0">
                <a:solidFill>
                  <a:srgbClr val="C00000"/>
                </a:solidFill>
              </a:rPr>
              <a:t>ข้อความดังกล่าวข้างต้น  เป็น ประเด็นยุทธศาสตร์ หรือ ยุทธศาสตร์???? </a:t>
            </a:r>
          </a:p>
          <a:p>
            <a:pPr marL="342900" indent="-342900">
              <a:buAutoNum type="arabicParenR"/>
            </a:pPr>
            <a:r>
              <a:rPr lang="th-TH" b="1" dirty="0" smtClean="0">
                <a:solidFill>
                  <a:srgbClr val="C00000"/>
                </a:solidFill>
              </a:rPr>
              <a:t>ยุทธศาตร์ที่ </a:t>
            </a:r>
            <a:r>
              <a:rPr lang="en-US" b="1" dirty="0" smtClean="0">
                <a:solidFill>
                  <a:srgbClr val="C00000"/>
                </a:solidFill>
              </a:rPr>
              <a:t>1 </a:t>
            </a:r>
            <a:r>
              <a:rPr lang="th-TH" b="1" dirty="0" smtClean="0">
                <a:solidFill>
                  <a:srgbClr val="C00000"/>
                </a:solidFill>
              </a:rPr>
              <a:t>ยังไม่ใช่ </a:t>
            </a:r>
            <a:r>
              <a:rPr lang="en-US" b="1" dirty="0" smtClean="0">
                <a:solidFill>
                  <a:srgbClr val="C00000"/>
                </a:solidFill>
              </a:rPr>
              <a:t>Action </a:t>
            </a:r>
            <a:r>
              <a:rPr lang="th-TH" b="1" dirty="0" smtClean="0">
                <a:solidFill>
                  <a:srgbClr val="C00000"/>
                </a:solidFill>
              </a:rPr>
              <a:t>แต่เป็นคำนาม? ควรปรับหรือไม่ ?</a:t>
            </a:r>
          </a:p>
          <a:p>
            <a:pPr marL="342900" indent="-342900">
              <a:buAutoNum type="arabicParenR"/>
            </a:pPr>
            <a:r>
              <a:rPr lang="th-TH" b="1" dirty="0" smtClean="0">
                <a:solidFill>
                  <a:srgbClr val="C00000"/>
                </a:solidFill>
              </a:rPr>
              <a:t>ยุทธศาสตร์ที่ </a:t>
            </a:r>
            <a:r>
              <a:rPr lang="en-US" b="1" dirty="0" smtClean="0">
                <a:solidFill>
                  <a:srgbClr val="C00000"/>
                </a:solidFill>
              </a:rPr>
              <a:t>1 </a:t>
            </a:r>
            <a:r>
              <a:rPr lang="th-TH" b="1" dirty="0" smtClean="0">
                <a:solidFill>
                  <a:srgbClr val="C00000"/>
                </a:solidFill>
              </a:rPr>
              <a:t>และ ยุทธศาสตร์ที่ </a:t>
            </a:r>
            <a:r>
              <a:rPr lang="en-US" b="1" dirty="0" smtClean="0">
                <a:solidFill>
                  <a:srgbClr val="C00000"/>
                </a:solidFill>
              </a:rPr>
              <a:t>3 </a:t>
            </a:r>
            <a:r>
              <a:rPr lang="th-TH" b="1" dirty="0" smtClean="0">
                <a:solidFill>
                  <a:srgbClr val="C00000"/>
                </a:solidFill>
              </a:rPr>
              <a:t>เหมือนกัน หรือ ต่างกันอย่างไร?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39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เป้าประสงค์</a:t>
            </a:r>
            <a:endParaRPr lang="en-US" sz="4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85800"/>
            <a:ext cx="8534400" cy="563231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1. การ</a:t>
            </a:r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เพิ่มหรือขยายตัวของกิจการในสวัสดิการ เพื่อรองรับการขยายตัวทางเศรษฐกิจ ความก้าวหน้าทางเทคโนโลยี และสังคมผู้สูงอายุ</a:t>
            </a:r>
          </a:p>
          <a:p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2. ข้าราชการ</a:t>
            </a:r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และครอบครัวได้รับการเสริมสร้างคุณภาพชีวิตที่ดี</a:t>
            </a:r>
          </a:p>
          <a:p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3. บริการ</a:t>
            </a:r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ของกิจการในสวัสดิการที่เป็นมาตรฐาน</a:t>
            </a:r>
          </a:p>
          <a:p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4. บุคลากร</a:t>
            </a:r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ที่มีความชำนาญในงานบริการและบริหารเชิงธุรกิจ</a:t>
            </a:r>
          </a:p>
          <a:p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5. ข้าราชการ</a:t>
            </a:r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และครอบครัว หรือ ผู้รับบริการภายนอกมีความพึงพอใจในบริการของกิจการ</a:t>
            </a:r>
          </a:p>
          <a:p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6. </a:t>
            </a:r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กิจการ</a:t>
            </a:r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ที่เพิ่มเติมหรือขยายตัวเป็นไปตามแผนที่กำหนด</a:t>
            </a:r>
          </a:p>
          <a:p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7. เครือข่าย</a:t>
            </a:r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ความร่วมมือที่มี</a:t>
            </a:r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ประสิทธิภาพ</a:t>
            </a:r>
            <a:endParaRPr lang="th-TH" sz="3600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2352027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เป้าประสงค์</a:t>
            </a:r>
            <a:endParaRPr lang="en-US" sz="4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85800"/>
            <a:ext cx="8534400" cy="563231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8. การบริการที่ยึดความถูกต้องมีคุณธรรม และความซื่อสัตย์</a:t>
            </a:r>
          </a:p>
          <a:p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</a:t>
            </a:r>
            <a:r>
              <a:rPr lang="th-TH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 การ</a:t>
            </a:r>
            <a:r>
              <a:rPr lang="th-TH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มีคู่มือในการให้บริการและการบริหารงานกิจการ</a:t>
            </a:r>
          </a:p>
          <a:p>
            <a:r>
              <a:rPr lang="th-TH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10</a:t>
            </a:r>
            <a:r>
              <a:rPr lang="th-TH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 การ</a:t>
            </a:r>
            <a:r>
              <a:rPr lang="th-TH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บริหารงานที่มีธรรมาภิบาล</a:t>
            </a:r>
          </a:p>
          <a:p>
            <a:r>
              <a:rPr lang="th-TH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11. ระบบ</a:t>
            </a:r>
            <a:r>
              <a:rPr lang="th-TH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การบริหารงานที่มีประสิทธิภาพ</a:t>
            </a:r>
          </a:p>
          <a:p>
            <a:r>
              <a:rPr lang="th-TH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12. ระบบ</a:t>
            </a:r>
            <a:r>
              <a:rPr lang="th-TH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ฐานข้อมูล และเทคโนโลยีสารสนเทศที่ทันสมัย เพื่อนำมาใช้ในการดำเนินงานของกิจการ</a:t>
            </a:r>
          </a:p>
          <a:p>
            <a:r>
              <a:rPr lang="th-TH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13. บุคลากร</a:t>
            </a:r>
            <a:r>
              <a:rPr lang="th-TH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มีสมรรถนะ ขวัญ กำลังใจ ในการปฏิบัติงาน</a:t>
            </a:r>
          </a:p>
          <a:p>
            <a:r>
              <a:rPr lang="th-TH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14. อาคาร</a:t>
            </a:r>
            <a:r>
              <a:rPr lang="th-TH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สถานที่ อุปกรณ์ และสิ่งอำนวยความสะดวก มีจำนวนเพียงพอต่อการดำเนินงานได้อย่างมีประสิทธิภาพ</a:t>
            </a:r>
            <a:endParaRPr lang="en-US" sz="4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66982661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3810000" cy="685800"/>
          </a:xfrm>
        </p:spPr>
        <p:txBody>
          <a:bodyPr>
            <a:normAutofit fontScale="90000"/>
          </a:bodyPr>
          <a:lstStyle/>
          <a:p>
            <a:r>
              <a:rPr lang="th-TH" sz="4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เป้าประสงค์ </a:t>
            </a:r>
            <a:r>
              <a:rPr lang="th-TH" sz="36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(จัดกลุ่ม)</a:t>
            </a:r>
            <a:endParaRPr lang="en-US" sz="3600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85800"/>
            <a:ext cx="8534400" cy="600164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th-TH" sz="2400" b="1" dirty="0" smtClean="0">
                <a:solidFill>
                  <a:srgbClr val="00B0F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การเพิ่มหรือขยายตัวของกิจการในสวัสดิการ เพื่อรองรับการขยายตัวทางเศรษฐกิจ ความก้าวหน้าทางเทคโนโลยี และสังคมผู้สูงอายุ</a:t>
            </a:r>
          </a:p>
          <a:p>
            <a:pPr marL="342900" indent="-342900">
              <a:buFont typeface="+mj-lt"/>
              <a:buAutoNum type="arabicParenR"/>
            </a:pPr>
            <a:r>
              <a:rPr lang="th-TH" sz="2400" b="1" dirty="0" smtClean="0">
                <a:solidFill>
                  <a:srgbClr val="00B0F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กิจการที่เพิ่มเติมหรือขยายตัวเป็นไปตามแผนที่กำหนด</a:t>
            </a:r>
          </a:p>
          <a:p>
            <a:pPr marL="342900" indent="-342900">
              <a:buFont typeface="+mj-lt"/>
              <a:buAutoNum type="arabicParenR"/>
            </a:pPr>
            <a:r>
              <a:rPr lang="th-TH" sz="2400" b="1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ข้าราชการและครอบครัวได้รับการเสริมสร้างคุณภาพชีวิตที่ดี</a:t>
            </a:r>
          </a:p>
          <a:p>
            <a:pPr marL="342900" indent="-342900">
              <a:buFont typeface="+mj-lt"/>
              <a:buAutoNum type="arabicParenR"/>
            </a:pPr>
            <a:r>
              <a:rPr lang="th-TH" sz="2400" b="1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ข้าราชการและครอบครัว หรือ ผู้รับบริการภายนอกมีความพึงพอใจในบริการของกิจการ</a:t>
            </a:r>
          </a:p>
          <a:p>
            <a:pPr marL="342900" indent="-342900">
              <a:buFont typeface="+mj-lt"/>
              <a:buAutoNum type="arabicParenR"/>
            </a:pPr>
            <a:r>
              <a:rPr lang="th-TH" sz="2400" b="1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บุคลากรที่มีความชำนาญในงานบริการและบริหารเชิงธุรกิจ</a:t>
            </a:r>
          </a:p>
          <a:p>
            <a:pPr marL="342900" indent="-342900">
              <a:buFont typeface="+mj-lt"/>
              <a:buAutoNum type="arabicParenR"/>
            </a:pPr>
            <a:r>
              <a:rPr lang="th-TH" sz="2400" b="1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บุคลากรมีสมรรถนะ ขวัญ กำลังใจ ในการปฏิบัติงาน</a:t>
            </a:r>
          </a:p>
          <a:p>
            <a:pPr marL="342900" indent="-342900">
              <a:buFont typeface="+mj-lt"/>
              <a:buAutoNum type="arabicParenR"/>
            </a:pPr>
            <a:r>
              <a:rPr lang="th-TH" sz="2400" b="1" dirty="0" smtClean="0">
                <a:solidFill>
                  <a:srgbClr val="FF66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บริการของกิจการในสวัสดิการที่เป็นมาตรฐาน</a:t>
            </a:r>
          </a:p>
          <a:p>
            <a:pPr marL="342900" indent="-342900">
              <a:buFont typeface="+mj-lt"/>
              <a:buAutoNum type="arabicParenR"/>
            </a:pPr>
            <a:r>
              <a:rPr lang="th-TH" sz="2400" b="1" dirty="0" smtClean="0">
                <a:solidFill>
                  <a:srgbClr val="FF66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การบริการที่ยึดความถูกต้องมีคุณธรรม และความซื่อสัตย์</a:t>
            </a:r>
          </a:p>
          <a:p>
            <a:pPr marL="342900" indent="-342900">
              <a:buFont typeface="+mj-lt"/>
              <a:buAutoNum type="arabicParenR"/>
            </a:pPr>
            <a:r>
              <a:rPr lang="th-TH" sz="2400" b="1" dirty="0" smtClean="0">
                <a:solidFill>
                  <a:schemeClr val="accent4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การบริหารงานที่มีธรรมาภิบาล</a:t>
            </a:r>
          </a:p>
          <a:p>
            <a:pPr marL="342900" indent="-342900">
              <a:buFont typeface="+mj-lt"/>
              <a:buAutoNum type="arabicParenR"/>
            </a:pPr>
            <a:r>
              <a:rPr lang="th-TH" sz="2400" b="1" dirty="0" smtClean="0">
                <a:solidFill>
                  <a:schemeClr val="accent4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ระบบการบริหารงานที่มีประสิทธิภาพ</a:t>
            </a:r>
          </a:p>
          <a:p>
            <a:pPr marL="342900" indent="-342900">
              <a:buFont typeface="+mj-lt"/>
              <a:buAutoNum type="arabicParenR"/>
            </a:pPr>
            <a:r>
              <a:rPr lang="th-TH" sz="2400" b="1" dirty="0" smtClean="0">
                <a:solidFill>
                  <a:schemeClr val="accent4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การมีคู่มือในการให้บริการและการบริหารงานกิจการ</a:t>
            </a:r>
          </a:p>
          <a:p>
            <a:pPr marL="342900" indent="-342900">
              <a:buFont typeface="+mj-lt"/>
              <a:buAutoNum type="arabicParenR"/>
            </a:pPr>
            <a:r>
              <a:rPr lang="th-TH" sz="2400" b="1" dirty="0" smtClean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ระบบฐานข้อมูล และเทคโนโลยีสารสนเทศที่ทันสมัย เพื่อนำมาใช้ในการดำเนินงานของกิจการ</a:t>
            </a:r>
          </a:p>
          <a:p>
            <a:pPr marL="342900" indent="-342900">
              <a:buFont typeface="+mj-lt"/>
              <a:buAutoNum type="arabicParenR"/>
            </a:pPr>
            <a:r>
              <a:rPr lang="th-TH" sz="2400" b="1" dirty="0" smtClean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อาคารสถานที่ อุปกรณ์ และสิ่งอำนวยความสะดวก มีจำนวนเพียงพอต่อการดำเนินงานได้อย่างมีประสิทธิภาพ</a:t>
            </a:r>
          </a:p>
          <a:p>
            <a:pPr marL="342900" indent="-342900">
              <a:buFont typeface="+mj-lt"/>
              <a:buAutoNum type="arabicParenR"/>
            </a:pPr>
            <a:r>
              <a:rPr lang="th-TH" sz="2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เครือข่ายความร่วมมือที่มีประสิทธิภาพ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34200" y="1133341"/>
            <a:ext cx="1717670" cy="408623"/>
          </a:xfrm>
          <a:prstGeom prst="round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Core Business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5614" y="2514600"/>
            <a:ext cx="936384" cy="510778"/>
          </a:xfrm>
          <a:prstGeom prst="round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chemeClr val="bg1"/>
                </a:solidFill>
              </a:rPr>
              <a:t>บุคลากร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5060" y="3352800"/>
            <a:ext cx="790685" cy="510778"/>
          </a:xfrm>
          <a:prstGeom prst="roundRect">
            <a:avLst/>
          </a:prstGeom>
          <a:solidFill>
            <a:srgbClr val="FF66FF"/>
          </a:solidFill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chemeClr val="bg1"/>
                </a:solidFill>
              </a:rPr>
              <a:t>บริการ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9404" y="4191000"/>
            <a:ext cx="805949" cy="510778"/>
          </a:xfrm>
          <a:prstGeom prst="round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chemeClr val="bg1"/>
                </a:solidFill>
              </a:rPr>
              <a:t>บริหาร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7086" y="5791200"/>
            <a:ext cx="1573965" cy="510778"/>
          </a:xfrm>
          <a:prstGeom prst="round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chemeClr val="bg1"/>
                </a:solidFill>
              </a:rPr>
              <a:t>เครื่องมือ/ข้อมูล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09158" y="6347222"/>
            <a:ext cx="991842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chemeClr val="bg1"/>
                </a:solidFill>
              </a:rPr>
              <a:t>เครือข่าย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52800" y="39469"/>
            <a:ext cx="5562600" cy="71508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h-TH" b="1" dirty="0">
                <a:solidFill>
                  <a:prstClr val="black"/>
                </a:solidFill>
                <a:cs typeface="Angsana New"/>
              </a:rPr>
              <a:t>เป็น</a:t>
            </a:r>
            <a:r>
              <a:rPr lang="th-TH" b="1" u="sng" dirty="0">
                <a:solidFill>
                  <a:srgbClr val="0070C0"/>
                </a:solidFill>
                <a:cs typeface="Angsana New"/>
              </a:rPr>
              <a:t>องค์กรชั้นนำ</a:t>
            </a:r>
            <a:r>
              <a:rPr lang="th-TH" b="1" dirty="0">
                <a:solidFill>
                  <a:prstClr val="black"/>
                </a:solidFill>
                <a:cs typeface="Angsana New"/>
              </a:rPr>
              <a:t>ที่มีการ</a:t>
            </a:r>
            <a:r>
              <a:rPr lang="th-TH" b="1" u="sng" dirty="0">
                <a:solidFill>
                  <a:srgbClr val="0070C0"/>
                </a:solidFill>
                <a:cs typeface="Angsana New"/>
              </a:rPr>
              <a:t>บริหารจัดการสวัสดิการ</a:t>
            </a:r>
            <a:r>
              <a:rPr lang="th-TH" b="1" dirty="0">
                <a:solidFill>
                  <a:prstClr val="black"/>
                </a:solidFill>
                <a:cs typeface="Angsana New"/>
              </a:rPr>
              <a:t>ที่</a:t>
            </a:r>
            <a:r>
              <a:rPr lang="th-TH" b="1" u="sng" dirty="0">
                <a:solidFill>
                  <a:srgbClr val="0070C0"/>
                </a:solidFill>
                <a:cs typeface="Angsana New"/>
              </a:rPr>
              <a:t>มีประสิทธิภาพและยั่งยืน </a:t>
            </a:r>
            <a:r>
              <a:rPr lang="th-TH" b="1" dirty="0">
                <a:solidFill>
                  <a:prstClr val="black"/>
                </a:solidFill>
                <a:cs typeface="Angsana New"/>
              </a:rPr>
              <a:t>อย่างโปร่งใสด้วยหลักธรรมาภิบาล โดย</a:t>
            </a:r>
            <a:r>
              <a:rPr lang="th-TH" b="1" u="sng" dirty="0">
                <a:solidFill>
                  <a:srgbClr val="0070C0"/>
                </a:solidFill>
                <a:cs typeface="Angsana New"/>
              </a:rPr>
              <a:t>ยึดถือกำลังพลและครอบครัวเป็นศูนย์กลาง</a:t>
            </a:r>
            <a:endParaRPr lang="th-TH" b="1" u="sng" dirty="0">
              <a:solidFill>
                <a:srgbClr val="0070C0"/>
              </a:solidFill>
              <a:latin typeface="TH SarabunPSK" panose="020B0500040200020003" pitchFamily="34" charset="-34"/>
              <a:cs typeface="Angsana New"/>
            </a:endParaRPr>
          </a:p>
        </p:txBody>
      </p:sp>
    </p:spTree>
    <p:extLst>
      <p:ext uri="{BB962C8B-B14F-4D97-AF65-F5344CB8AC3E}">
        <p14:creationId xmlns:p14="http://schemas.microsoft.com/office/powerpoint/2010/main" val="3064730962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YD9aQSMUqJMk5ISYVqx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YD9aQSMUqJMk5ISYVqx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YD9aQSMUqJMk5ISYVqx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YD9aQSMUqJMk5ISYVqx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YD9aQSMUqJMk5ISYVqx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YD9aQSMUqJMk5ISYVqx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YD9aQSMUqJMk5ISYVqx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YD9aQSMUqJMk5ISYVqx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KMUTT Slide tha">
  <a:themeElements>
    <a:clrScheme name="KMUT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4612"/>
      </a:accent1>
      <a:accent2>
        <a:srgbClr val="FF8665"/>
      </a:accent2>
      <a:accent3>
        <a:srgbClr val="FFC627"/>
      </a:accent3>
      <a:accent4>
        <a:srgbClr val="FFDD7D"/>
      </a:accent4>
      <a:accent5>
        <a:srgbClr val="58595B"/>
      </a:accent5>
      <a:accent6>
        <a:srgbClr val="A4A5A6"/>
      </a:accent6>
      <a:hlink>
        <a:srgbClr val="FF4602"/>
      </a:hlink>
      <a:folHlink>
        <a:srgbClr val="999A9D"/>
      </a:folHlink>
    </a:clrScheme>
    <a:fontScheme name="KMUTT">
      <a:majorFont>
        <a:latin typeface="Open Sans"/>
        <a:ea typeface=""/>
        <a:cs typeface="Quark"/>
      </a:majorFont>
      <a:minorFont>
        <a:latin typeface="Open Sans"/>
        <a:ea typeface=""/>
        <a:cs typeface="TH Sarabun New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KMUTT Slide tha">
  <a:themeElements>
    <a:clrScheme name="KMUT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4612"/>
      </a:accent1>
      <a:accent2>
        <a:srgbClr val="FF8665"/>
      </a:accent2>
      <a:accent3>
        <a:srgbClr val="FFC627"/>
      </a:accent3>
      <a:accent4>
        <a:srgbClr val="FFDD7D"/>
      </a:accent4>
      <a:accent5>
        <a:srgbClr val="58595B"/>
      </a:accent5>
      <a:accent6>
        <a:srgbClr val="A4A5A6"/>
      </a:accent6>
      <a:hlink>
        <a:srgbClr val="FF4602"/>
      </a:hlink>
      <a:folHlink>
        <a:srgbClr val="999A9D"/>
      </a:folHlink>
    </a:clrScheme>
    <a:fontScheme name="KMUTT">
      <a:majorFont>
        <a:latin typeface="Open Sans"/>
        <a:ea typeface=""/>
        <a:cs typeface="Quark"/>
      </a:majorFont>
      <a:minorFont>
        <a:latin typeface="Open Sans"/>
        <a:ea typeface=""/>
        <a:cs typeface="TH Sarabun New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KMUTT Slide tha">
  <a:themeElements>
    <a:clrScheme name="KMUT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4612"/>
      </a:accent1>
      <a:accent2>
        <a:srgbClr val="FF8665"/>
      </a:accent2>
      <a:accent3>
        <a:srgbClr val="FFC627"/>
      </a:accent3>
      <a:accent4>
        <a:srgbClr val="FFDD7D"/>
      </a:accent4>
      <a:accent5>
        <a:srgbClr val="58595B"/>
      </a:accent5>
      <a:accent6>
        <a:srgbClr val="A4A5A6"/>
      </a:accent6>
      <a:hlink>
        <a:srgbClr val="FF4602"/>
      </a:hlink>
      <a:folHlink>
        <a:srgbClr val="999A9D"/>
      </a:folHlink>
    </a:clrScheme>
    <a:fontScheme name="KMUTT">
      <a:majorFont>
        <a:latin typeface="Open Sans"/>
        <a:ea typeface=""/>
        <a:cs typeface="Quark"/>
      </a:majorFont>
      <a:minorFont>
        <a:latin typeface="Open Sans"/>
        <a:ea typeface=""/>
        <a:cs typeface="TH Sarabun New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เฉลียง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2986</Words>
  <Application>Microsoft Office PowerPoint</Application>
  <PresentationFormat>นำเสนอทางหน้าจอ (4:3)</PresentationFormat>
  <Paragraphs>332</Paragraphs>
  <Slides>22</Slides>
  <Notes>5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22</vt:i4>
      </vt:variant>
      <vt:variant>
        <vt:lpstr>ธีม</vt:lpstr>
      </vt:variant>
      <vt:variant>
        <vt:i4>6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ชื่อเรื่องสไลด์</vt:lpstr>
      </vt:variant>
      <vt:variant>
        <vt:i4>22</vt:i4>
      </vt:variant>
    </vt:vector>
  </HeadingPairs>
  <TitlesOfParts>
    <vt:vector size="51" baseType="lpstr">
      <vt:lpstr>Andalus</vt:lpstr>
      <vt:lpstr>Angsana New</vt:lpstr>
      <vt:lpstr>Angsana News</vt:lpstr>
      <vt:lpstr>AngsanaUPC</vt:lpstr>
      <vt:lpstr>Arial</vt:lpstr>
      <vt:lpstr>Browallia New</vt:lpstr>
      <vt:lpstr>BrowalliaUPC</vt:lpstr>
      <vt:lpstr>Calibri</vt:lpstr>
      <vt:lpstr>Century Schoolbook</vt:lpstr>
      <vt:lpstr>Cordia New</vt:lpstr>
      <vt:lpstr>Haettenschweiler</vt:lpstr>
      <vt:lpstr>KodchiangUPC</vt:lpstr>
      <vt:lpstr>LilyUPC</vt:lpstr>
      <vt:lpstr>Open Sans</vt:lpstr>
      <vt:lpstr>Quark</vt:lpstr>
      <vt:lpstr>Tahoma</vt:lpstr>
      <vt:lpstr>TH Niramit AS</vt:lpstr>
      <vt:lpstr>TH Sarabun New</vt:lpstr>
      <vt:lpstr>TH SarabunPSK</vt:lpstr>
      <vt:lpstr>Times New Roman</vt:lpstr>
      <vt:lpstr>Wingdings</vt:lpstr>
      <vt:lpstr>Wingdings 2</vt:lpstr>
      <vt:lpstr>1_KMUTT Slide tha</vt:lpstr>
      <vt:lpstr>5_Office Theme</vt:lpstr>
      <vt:lpstr>1_ชุดรูปแบบของ Office</vt:lpstr>
      <vt:lpstr>เฉลียง</vt:lpstr>
      <vt:lpstr>2_KMUTT Slide tha</vt:lpstr>
      <vt:lpstr>KMUTT Slide tha</vt:lpstr>
      <vt:lpstr>think-cell Slide</vt:lpstr>
      <vt:lpstr>งานนำเสนอ PowerPoint</vt:lpstr>
      <vt:lpstr>ข้อสังเกต/ คำถาม</vt:lpstr>
      <vt:lpstr>งานนำเสนอ PowerPoint</vt:lpstr>
      <vt:lpstr>งานนำเสนอ PowerPoint</vt:lpstr>
      <vt:lpstr>งานนำเสนอ PowerPoint</vt:lpstr>
      <vt:lpstr>ประเด็นยุทธศาสตร์</vt:lpstr>
      <vt:lpstr>เป้าประสงค์</vt:lpstr>
      <vt:lpstr>เป้าประสงค์</vt:lpstr>
      <vt:lpstr>เป้าประสงค์ (จัดกลุ่ม)</vt:lpstr>
      <vt:lpstr>งานนำเสนอ PowerPoint</vt:lpstr>
      <vt:lpstr>หากท่านเป็นนักลงทุนต่างชาติ จะมาลงทุนที่ประเทศไทย เพราะเหตุผลดังนี้?</vt:lpstr>
      <vt:lpstr>หากท่านเป็นนักลงทุนต่างชาติ จะมาลงทุนที่ประเทศไทย เพราะเหตุผลดังนี้?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Suwanee Wongchan</dc:creator>
  <cp:lastModifiedBy>Acer</cp:lastModifiedBy>
  <cp:revision>124</cp:revision>
  <cp:lastPrinted>2019-03-06T03:35:06Z</cp:lastPrinted>
  <dcterms:created xsi:type="dcterms:W3CDTF">2019-03-05T06:53:56Z</dcterms:created>
  <dcterms:modified xsi:type="dcterms:W3CDTF">2019-03-06T04:25:57Z</dcterms:modified>
</cp:coreProperties>
</file>