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10"/>
  </p:notesMasterIdLst>
  <p:handoutMasterIdLst>
    <p:handoutMasterId r:id="rId11"/>
  </p:handoutMasterIdLst>
  <p:sldIdLst>
    <p:sldId id="679" r:id="rId2"/>
    <p:sldId id="698" r:id="rId3"/>
    <p:sldId id="699" r:id="rId4"/>
    <p:sldId id="700" r:id="rId5"/>
    <p:sldId id="701" r:id="rId6"/>
    <p:sldId id="702" r:id="rId7"/>
    <p:sldId id="703" r:id="rId8"/>
    <p:sldId id="704" r:id="rId9"/>
  </p:sldIdLst>
  <p:sldSz cx="9144000" cy="6858000" type="screen4x3"/>
  <p:notesSz cx="6761163" cy="99425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FF"/>
    <a:srgbClr val="CCFFFF"/>
    <a:srgbClr val="FF0066"/>
    <a:srgbClr val="0000FF"/>
    <a:srgbClr val="008000"/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ลักษณะสีอ่อ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ลักษณะสีอ่อน 3 - เน้น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78" autoAdjust="0"/>
    <p:restoredTop sz="95878" autoAdjust="0"/>
  </p:normalViewPr>
  <p:slideViewPr>
    <p:cSldViewPr>
      <p:cViewPr varScale="1">
        <p:scale>
          <a:sx n="71" d="100"/>
          <a:sy n="71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9382" cy="496787"/>
          </a:xfrm>
          <a:prstGeom prst="rect">
            <a:avLst/>
          </a:prstGeom>
        </p:spPr>
        <p:txBody>
          <a:bodyPr vert="horz" lIns="91099" tIns="45549" rIns="91099" bIns="455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30260" y="0"/>
            <a:ext cx="2929381" cy="496787"/>
          </a:xfrm>
          <a:prstGeom prst="rect">
            <a:avLst/>
          </a:prstGeom>
        </p:spPr>
        <p:txBody>
          <a:bodyPr vert="horz" lIns="91099" tIns="45549" rIns="91099" bIns="455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45AF52-2733-41F5-BA45-8E915DF5586F}" type="datetimeFigureOut">
              <a:rPr lang="th-TH"/>
              <a:pPr>
                <a:defRPr/>
              </a:pPr>
              <a:t>26/03/61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3" y="9444032"/>
            <a:ext cx="2929382" cy="496787"/>
          </a:xfrm>
          <a:prstGeom prst="rect">
            <a:avLst/>
          </a:prstGeom>
        </p:spPr>
        <p:txBody>
          <a:bodyPr vert="horz" lIns="91099" tIns="45549" rIns="91099" bIns="455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30260" y="9444032"/>
            <a:ext cx="2929381" cy="496787"/>
          </a:xfrm>
          <a:prstGeom prst="rect">
            <a:avLst/>
          </a:prstGeom>
        </p:spPr>
        <p:txBody>
          <a:bodyPr vert="horz" lIns="91099" tIns="45549" rIns="91099" bIns="455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A7650-CECA-435F-AE68-BA98952A88A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702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9382" cy="496787"/>
          </a:xfrm>
          <a:prstGeom prst="rect">
            <a:avLst/>
          </a:prstGeom>
        </p:spPr>
        <p:txBody>
          <a:bodyPr vert="horz" lIns="91099" tIns="45549" rIns="91099" bIns="455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30260" y="0"/>
            <a:ext cx="2929381" cy="496787"/>
          </a:xfrm>
          <a:prstGeom prst="rect">
            <a:avLst/>
          </a:prstGeom>
        </p:spPr>
        <p:txBody>
          <a:bodyPr vert="horz" lIns="91099" tIns="45549" rIns="91099" bIns="455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AA310F7-7EA6-49FE-8ABF-A90A41CDF960}" type="datetimeFigureOut">
              <a:rPr lang="th-TH"/>
              <a:pPr>
                <a:defRPr/>
              </a:pPr>
              <a:t>26/03/61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9" tIns="45549" rIns="91099" bIns="45549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5661" y="4722018"/>
            <a:ext cx="5409843" cy="4474469"/>
          </a:xfrm>
          <a:prstGeom prst="rect">
            <a:avLst/>
          </a:prstGeom>
        </p:spPr>
        <p:txBody>
          <a:bodyPr vert="horz" lIns="91099" tIns="45549" rIns="91099" bIns="45549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  <a:endParaRPr lang="th-TH" noProof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3" y="9444032"/>
            <a:ext cx="2929382" cy="496787"/>
          </a:xfrm>
          <a:prstGeom prst="rect">
            <a:avLst/>
          </a:prstGeom>
        </p:spPr>
        <p:txBody>
          <a:bodyPr vert="horz" lIns="91099" tIns="45549" rIns="91099" bIns="455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30260" y="9444032"/>
            <a:ext cx="2929381" cy="496787"/>
          </a:xfrm>
          <a:prstGeom prst="rect">
            <a:avLst/>
          </a:prstGeom>
        </p:spPr>
        <p:txBody>
          <a:bodyPr vert="horz" lIns="91099" tIns="45549" rIns="91099" bIns="455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28C34B5-E303-4530-A1A3-D55161A0668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0924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893763" y="746125"/>
            <a:ext cx="4973637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893763" y="746125"/>
            <a:ext cx="4973637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893763" y="746125"/>
            <a:ext cx="4973637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893763" y="746125"/>
            <a:ext cx="4973637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893763" y="746125"/>
            <a:ext cx="4973637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893763" y="746125"/>
            <a:ext cx="4973637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893763" y="746125"/>
            <a:ext cx="4973637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893763" y="746125"/>
            <a:ext cx="4973637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8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F65B-7FBA-4161-BE35-467FFCA06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6F0C-6D88-415F-AA11-D22212783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8C299-B8A9-4621-B471-C312A03FD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AC80E-C23F-4D4C-98DA-6B4295EB1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3C450-A0E7-42E5-A546-E875EE337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C6CE1-CFD5-42A6-AF6A-376D322D3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BB922-EAE8-4CC7-A32A-45E40E0FE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91F3-8360-4505-984B-37B095B58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47A26-349B-44FB-AD0D-9F17F908A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CCFB-3C53-4080-929A-6525369C6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FF42D-7A91-47B0-B0C5-0B5FB1EFE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03BA34F-EA93-4025-86A2-9C8F3E60A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80963" y="71414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fontAlgn="b"/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บ่งการ</a:t>
            </a:r>
            <a:endParaRPr lang="th-TH" sz="48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1406" y="1071546"/>
            <a:ext cx="8991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กลุ่ม </a:t>
            </a:r>
            <a:r>
              <a:rPr lang="en-US" sz="4000" b="1" dirty="0" smtClean="0">
                <a:latin typeface="TH Niramit AS" pitchFamily="2" charset="-34"/>
                <a:cs typeface="TH Niramit AS" pitchFamily="2" charset="-34"/>
              </a:rPr>
              <a:t>C </a:t>
            </a:r>
            <a:endParaRPr lang="th-TH" sz="4000" b="1" dirty="0" smtClean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กิจการ </a:t>
            </a:r>
            <a:r>
              <a:rPr lang="en-US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C </a:t>
            </a:r>
            <a:r>
              <a:rPr lang="en-US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ผจก.ชั้นยศ </a:t>
            </a:r>
            <a:r>
              <a:rPr lang="th-TH" sz="4000" b="1" dirty="0" err="1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น.อ.</a:t>
            </a: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(พ)) </a:t>
            </a:r>
          </a:p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เนื่องจากเหตุการณ์เกิดอุทกภัย ทำให้</a:t>
            </a: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อาคารสำนักงาน</a:t>
            </a:r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ของกิจการ </a:t>
            </a:r>
            <a:r>
              <a:rPr lang="en-US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C </a:t>
            </a:r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ได้รับความ</a:t>
            </a: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เสียหาย</a:t>
            </a:r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ต้องได้รับการ</a:t>
            </a: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ซ่อมทำฉุกเฉินเร่งด่วน </a:t>
            </a:r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ซึ่งจากการให้หน่วยเทคนิคประมาณ</a:t>
            </a:r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การ</a:t>
            </a:r>
            <a:endParaRPr lang="en-US" sz="4000" b="1" dirty="0" smtClean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ใน</a:t>
            </a:r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การซ่อมทำแล้ว ต้องใช้งบประมาณในการซ่อมทำเป็น</a:t>
            </a: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วงเงิน 6,000,000 บาท </a:t>
            </a:r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4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(ใช้วิธีเฉพาะเจาะจง)</a:t>
            </a:r>
            <a:endParaRPr lang="th-TH" sz="40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5123" name="Picture 3" descr="C:\Program Files\Microsoft Office\MEDIA\CAGCAT10\j029718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229204"/>
            <a:ext cx="1809598" cy="144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215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80963" y="71414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fontAlgn="b"/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ขั้นตอนการซื้อหรือจ้าง (ตาม </a:t>
            </a:r>
            <a:r>
              <a:rPr lang="th-TH" sz="4800" b="1" dirty="0" err="1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/ระเบียบ)</a:t>
            </a:r>
            <a:endParaRPr lang="th-TH" sz="48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098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4929198"/>
            <a:ext cx="2428892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/>
          <p:nvPr/>
        </p:nvSpPr>
        <p:spPr>
          <a:xfrm>
            <a:off x="223709" y="1071546"/>
            <a:ext cx="3205283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แผนการจัดซื้อจัดจ้าง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1963" y="1916832"/>
            <a:ext cx="8229600" cy="4525963"/>
          </a:xfrm>
        </p:spPr>
        <p:txBody>
          <a:bodyPr/>
          <a:lstStyle/>
          <a:p>
            <a:r>
              <a:rPr lang="th-TH" dirty="0" smtClean="0"/>
              <a:t>มาตรา </a:t>
            </a:r>
            <a:r>
              <a:rPr lang="en-US" dirty="0" smtClean="0"/>
              <a:t>11 </a:t>
            </a:r>
            <a:r>
              <a:rPr lang="th-TH" dirty="0" smtClean="0"/>
              <a:t>หน่วยงานซื้อจ้างจัดทำแผนประจำปี</a:t>
            </a:r>
          </a:p>
          <a:p>
            <a:r>
              <a:rPr lang="th-TH" dirty="0" smtClean="0"/>
              <a:t>(</a:t>
            </a:r>
            <a:r>
              <a:rPr lang="en-US" dirty="0" smtClean="0"/>
              <a:t>2</a:t>
            </a:r>
            <a:r>
              <a:rPr lang="th-TH" dirty="0" smtClean="0"/>
              <a:t>) กรณีการจัดซื้อจ้าง</a:t>
            </a:r>
            <a:r>
              <a:rPr lang="en-US" dirty="0" smtClean="0"/>
              <a:t> </a:t>
            </a:r>
            <a:r>
              <a:rPr lang="th-TH" dirty="0" smtClean="0"/>
              <a:t>ตาม มาตรา </a:t>
            </a:r>
            <a:r>
              <a:rPr lang="en-US" dirty="0" smtClean="0"/>
              <a:t>56 </a:t>
            </a:r>
            <a:r>
              <a:rPr lang="th-TH" dirty="0" smtClean="0"/>
              <a:t>(</a:t>
            </a:r>
            <a:r>
              <a:rPr lang="en-US" dirty="0" smtClean="0"/>
              <a:t>2</a:t>
            </a:r>
            <a:r>
              <a:rPr lang="th-TH" dirty="0" smtClean="0"/>
              <a:t>) ง </a:t>
            </a:r>
          </a:p>
          <a:p>
            <a:r>
              <a:rPr lang="th-TH" dirty="0" smtClean="0"/>
              <a:t>กรณีฉุกเฉิน ที่เกิดจากภัยธรรมชาติ ไม่ต้องประกาศแผน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44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80963" y="71414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fontAlgn="b"/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ขั้นตอนการซื้อหรือจ้าง (ตาม </a:t>
            </a:r>
            <a:r>
              <a:rPr lang="th-TH" sz="4800" b="1" dirty="0" err="1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/ระเบียบ)</a:t>
            </a:r>
            <a:endParaRPr lang="th-TH" sz="48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098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4929198"/>
            <a:ext cx="2428892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"/>
          <p:cNvSpPr/>
          <p:nvPr/>
        </p:nvSpPr>
        <p:spPr>
          <a:xfrm>
            <a:off x="285720" y="1211033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ขอบเขตของงาน/</a:t>
            </a:r>
            <a:r>
              <a:rPr lang="en-US" sz="3600" b="1" dirty="0" smtClean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SPEC</a:t>
            </a:r>
            <a:endParaRPr lang="th-TH" sz="3600" b="1" dirty="0" smtClean="0">
              <a:solidFill>
                <a:srgbClr val="FF99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1963" y="1912822"/>
            <a:ext cx="8229600" cy="4525963"/>
          </a:xfrm>
        </p:spPr>
        <p:txBody>
          <a:bodyPr/>
          <a:lstStyle/>
          <a:p>
            <a:r>
              <a:rPr lang="th-TH" dirty="0" smtClean="0"/>
              <a:t>แต่งตั้ง </a:t>
            </a:r>
            <a:r>
              <a:rPr lang="th-TH" dirty="0" err="1" smtClean="0"/>
              <a:t>คกก</a:t>
            </a:r>
            <a:r>
              <a:rPr lang="th-TH" dirty="0" smtClean="0"/>
              <a:t>. ร่างขอบเขตงานและราคากลาง ตาม ระเบียบ </a:t>
            </a:r>
            <a:r>
              <a:rPr lang="th-TH" dirty="0" err="1" smtClean="0"/>
              <a:t>กค</a:t>
            </a:r>
            <a:r>
              <a:rPr lang="th-TH" dirty="0" smtClean="0"/>
              <a:t>. ข้อ </a:t>
            </a:r>
            <a:r>
              <a:rPr lang="en-US" dirty="0" smtClean="0"/>
              <a:t>21</a:t>
            </a:r>
          </a:p>
          <a:p>
            <a:r>
              <a:rPr lang="th-TH" dirty="0" smtClean="0"/>
              <a:t>อำนาจ ผู้จัดการกิจการ</a:t>
            </a:r>
          </a:p>
          <a:p>
            <a:r>
              <a:rPr lang="th-TH" dirty="0" smtClean="0"/>
              <a:t>หน่วยถืองบประมาณ</a:t>
            </a:r>
            <a:endParaRPr lang="en-US" dirty="0" smtClean="0"/>
          </a:p>
          <a:p>
            <a:r>
              <a:rPr lang="th-TH" dirty="0" err="1" smtClean="0"/>
              <a:t>คกก</a:t>
            </a:r>
            <a:r>
              <a:rPr lang="th-TH" dirty="0" smtClean="0"/>
              <a:t>.รายงานผล</a:t>
            </a:r>
            <a:r>
              <a:rPr lang="th-TH" dirty="0"/>
              <a:t>ร่างขอบเขตงานและราคากลาง</a:t>
            </a:r>
            <a:r>
              <a:rPr lang="th-TH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67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80963" y="71414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fontAlgn="b"/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ขั้นตอนการซื้อหรือจ้าง (ตาม </a:t>
            </a:r>
            <a:r>
              <a:rPr lang="th-TH" sz="4800" b="1" dirty="0" err="1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/ระเบียบ)</a:t>
            </a:r>
            <a:endParaRPr lang="th-TH" sz="48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098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4929198"/>
            <a:ext cx="2428892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/>
          <p:cNvSpPr/>
          <p:nvPr/>
        </p:nvSpPr>
        <p:spPr>
          <a:xfrm>
            <a:off x="169188" y="902411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ทำรายงานขอซื้อ/จ้าง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27241" y="1628800"/>
            <a:ext cx="8451493" cy="4752528"/>
          </a:xfrm>
        </p:spPr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ตาม ระเบียบ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กค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ข้อ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22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จำนวน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8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ข้อ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เหตุผลความจำเป็นที่ต้องจ้าง</a:t>
            </a: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ขอบเขตงานที่จะจ้าง</a:t>
            </a: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ราคากลางที่จะจ้าง</a:t>
            </a: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วงเงินที่จะจ้าง</a:t>
            </a: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กำหนดเวลาแล้วเสร็จ</a:t>
            </a: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วิธีที่จะจ้างและเหตุผลที่ต้องจ้างวิธีนั้น</a:t>
            </a: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หลักเกณฑ์การพิจารณา</a:t>
            </a: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ข้อเสนออื่นฯ  เช่น แต่งตั้ง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คกก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.จ้างโดยวิธีเฉพาะเจาะจง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en-US" dirty="0"/>
          </a:p>
        </p:txBody>
      </p:sp>
      <p:sp>
        <p:nvSpPr>
          <p:cNvPr id="13" name="Rectangle 1"/>
          <p:cNvSpPr/>
          <p:nvPr/>
        </p:nvSpPr>
        <p:spPr>
          <a:xfrm>
            <a:off x="5220072" y="3356992"/>
            <a:ext cx="3695825" cy="1200329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อำนาจ ผู้จัดการกิจการ</a:t>
            </a:r>
          </a:p>
          <a:p>
            <a:pPr algn="ctr"/>
            <a:r>
              <a:rPr lang="th-TH" sz="3600" b="1" dirty="0" smtClean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หน่วยถืองบประมาณ</a:t>
            </a:r>
          </a:p>
        </p:txBody>
      </p:sp>
    </p:spTree>
    <p:extLst>
      <p:ext uri="{BB962C8B-B14F-4D97-AF65-F5344CB8AC3E}">
        <p14:creationId xmlns:p14="http://schemas.microsoft.com/office/powerpoint/2010/main" val="46474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80963" y="71414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fontAlgn="b"/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ขั้นตอนการซื้อหรือจ้าง (ตาม </a:t>
            </a:r>
            <a:r>
              <a:rPr lang="th-TH" sz="4800" b="1" dirty="0" err="1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/ระเบียบ)</a:t>
            </a:r>
            <a:endParaRPr lang="th-TH" sz="48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098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4929198"/>
            <a:ext cx="2428892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"/>
          <p:cNvSpPr/>
          <p:nvPr/>
        </p:nvSpPr>
        <p:spPr>
          <a:xfrm>
            <a:off x="285720" y="1196752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ดำเนินการจัดหา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461963" y="2060848"/>
            <a:ext cx="8229600" cy="4525963"/>
          </a:xfrm>
        </p:spPr>
        <p:txBody>
          <a:bodyPr/>
          <a:lstStyle/>
          <a:p>
            <a:r>
              <a:rPr lang="th-TH" dirty="0"/>
              <a:t>ตามระเบียบ </a:t>
            </a:r>
            <a:r>
              <a:rPr lang="th-TH" dirty="0" err="1"/>
              <a:t>กค</a:t>
            </a:r>
            <a:r>
              <a:rPr lang="th-TH" dirty="0"/>
              <a:t>. ข้อ </a:t>
            </a:r>
            <a:r>
              <a:rPr lang="en-US" dirty="0"/>
              <a:t>78 </a:t>
            </a:r>
            <a:endParaRPr lang="th-TH" dirty="0"/>
          </a:p>
          <a:p>
            <a:r>
              <a:rPr lang="th-TH" dirty="0" smtClean="0"/>
              <a:t>ทำหนังสือเชิญชวนผู้ประกอบการ </a:t>
            </a:r>
            <a:r>
              <a:rPr lang="en-US" dirty="0" smtClean="0"/>
              <a:t>1 </a:t>
            </a:r>
            <a:r>
              <a:rPr lang="th-TH" dirty="0" smtClean="0"/>
              <a:t>ราย </a:t>
            </a:r>
          </a:p>
          <a:p>
            <a:r>
              <a:rPr lang="th-TH" dirty="0" smtClean="0"/>
              <a:t>ที่มีคุณสมบัติตรงตามวัตถุประสงค์เข้าเสนอราคา</a:t>
            </a:r>
          </a:p>
          <a:p>
            <a:r>
              <a:rPr lang="th-TH" dirty="0" smtClean="0"/>
              <a:t>ได้ผู้ประกอบการ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58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80963" y="71414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fontAlgn="b"/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ขั้นตอนการซื้อหรือจ้าง (ตาม </a:t>
            </a:r>
            <a:r>
              <a:rPr lang="th-TH" sz="4800" b="1" dirty="0" err="1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/ระเบียบ)</a:t>
            </a:r>
            <a:endParaRPr lang="th-TH" sz="48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098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4929198"/>
            <a:ext cx="2428892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"/>
          <p:cNvSpPr/>
          <p:nvPr/>
        </p:nvSpPr>
        <p:spPr>
          <a:xfrm>
            <a:off x="105698" y="1052736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ขออนุมัติสั่งซื้อ/จ้าง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1963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เนื่องจากเกิน อำนาจ </a:t>
            </a:r>
            <a:r>
              <a:rPr lang="th-TH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ผจก.ชั้นยศ </a:t>
            </a:r>
            <a:r>
              <a:rPr lang="th-TH" b="1" dirty="0" err="1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น.อ</a:t>
            </a:r>
            <a:r>
              <a:rPr lang="th-TH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.(พ</a:t>
            </a:r>
            <a:r>
              <a:rPr lang="th-TH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) ได้ </a:t>
            </a:r>
            <a:r>
              <a:rPr lang="en-US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1 </a:t>
            </a:r>
            <a:r>
              <a:rPr lang="th-TH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ล้านบาท</a:t>
            </a:r>
          </a:p>
          <a:p>
            <a:pPr marL="0" indent="0">
              <a:buNone/>
            </a:pPr>
            <a:r>
              <a:rPr lang="th-TH" dirty="0" smtClean="0"/>
              <a:t>     การอนุมัติจ้างครั้งนี้ </a:t>
            </a:r>
            <a:r>
              <a:rPr lang="en-US" dirty="0" smtClean="0"/>
              <a:t>6 </a:t>
            </a:r>
            <a:r>
              <a:rPr lang="th-TH" dirty="0" smtClean="0"/>
              <a:t>ล้าน</a:t>
            </a:r>
          </a:p>
          <a:p>
            <a:r>
              <a:rPr lang="th-TH" dirty="0" smtClean="0"/>
              <a:t>อำนาจ ประธานกรรมการบริหารสวัสดิการ</a:t>
            </a:r>
          </a:p>
          <a:p>
            <a:r>
              <a:rPr lang="th-TH" dirty="0" smtClean="0"/>
              <a:t>อนุมัติและแต่งตั้งผู้ตรวจรับพัสดุและผู้ควบคุมงาน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7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80963" y="71414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fontAlgn="b"/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ขั้นตอนการซื้อหรือจ้าง (ตาม </a:t>
            </a:r>
            <a:r>
              <a:rPr lang="th-TH" sz="4800" b="1" dirty="0" err="1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/ระเบียบ)</a:t>
            </a:r>
            <a:endParaRPr lang="th-TH" sz="48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098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4929198"/>
            <a:ext cx="2428892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"/>
          <p:cNvSpPr/>
          <p:nvPr/>
        </p:nvSpPr>
        <p:spPr>
          <a:xfrm>
            <a:off x="212227" y="1052736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ทำสัญญา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1962" y="1916832"/>
            <a:ext cx="8430517" cy="4525963"/>
          </a:xfrm>
        </p:spPr>
        <p:txBody>
          <a:bodyPr/>
          <a:lstStyle/>
          <a:p>
            <a:r>
              <a:rPr lang="th-TH" dirty="0" smtClean="0"/>
              <a:t>ตามมาตรา </a:t>
            </a:r>
            <a:r>
              <a:rPr lang="en-US" dirty="0" smtClean="0"/>
              <a:t>93 </a:t>
            </a:r>
            <a:r>
              <a:rPr lang="th-TH" dirty="0" smtClean="0"/>
              <a:t>ต้อง</a:t>
            </a:r>
            <a:r>
              <a:rPr lang="th-TH" dirty="0" err="1" smtClean="0"/>
              <a:t>ทำสญ</a:t>
            </a:r>
            <a:r>
              <a:rPr lang="th-TH" dirty="0" smtClean="0"/>
              <a:t>.ตามแบบที่กำหนด</a:t>
            </a:r>
            <a:endParaRPr lang="en-US" dirty="0" smtClean="0"/>
          </a:p>
          <a:p>
            <a:r>
              <a:rPr lang="th-TH" dirty="0" smtClean="0"/>
              <a:t>มาตรา </a:t>
            </a:r>
            <a:r>
              <a:rPr lang="en-US" dirty="0" smtClean="0"/>
              <a:t>96</a:t>
            </a:r>
            <a:r>
              <a:rPr lang="th-TH" dirty="0" smtClean="0"/>
              <a:t> (</a:t>
            </a:r>
            <a:r>
              <a:rPr lang="en-US" dirty="0"/>
              <a:t>1</a:t>
            </a:r>
            <a:r>
              <a:rPr lang="th-TH" dirty="0"/>
              <a:t>) </a:t>
            </a:r>
            <a:r>
              <a:rPr lang="en-US" dirty="0" smtClean="0"/>
              <a:t> </a:t>
            </a:r>
            <a:r>
              <a:rPr lang="th-TH" dirty="0" smtClean="0"/>
              <a:t>จัดทำข้อตกลงเป็นหนังสือโดยไม่ต้องทำตามแบบ </a:t>
            </a:r>
            <a:r>
              <a:rPr lang="th-TH" dirty="0" err="1" smtClean="0"/>
              <a:t>สญ</a:t>
            </a:r>
            <a:r>
              <a:rPr lang="th-TH" dirty="0" smtClean="0"/>
              <a:t>.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กรณี มาตรา </a:t>
            </a:r>
            <a:r>
              <a:rPr lang="en-US" dirty="0"/>
              <a:t>56 </a:t>
            </a:r>
            <a:r>
              <a:rPr lang="th-TH" dirty="0"/>
              <a:t>(</a:t>
            </a:r>
            <a:r>
              <a:rPr lang="en-US" dirty="0"/>
              <a:t>2</a:t>
            </a:r>
            <a:r>
              <a:rPr lang="th-TH" dirty="0"/>
              <a:t>) </a:t>
            </a:r>
            <a:r>
              <a:rPr lang="th-TH" dirty="0" smtClean="0"/>
              <a:t>ง ฉุกเฉิน</a:t>
            </a:r>
            <a:endParaRPr lang="en-US" dirty="0" smtClean="0"/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อำนาจ ผู้จัดการกิจการ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7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80963" y="71414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fontAlgn="b"/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ขั้นตอนการซื้อหรือจ้าง (ตาม </a:t>
            </a:r>
            <a:r>
              <a:rPr lang="th-TH" sz="4800" b="1" dirty="0" err="1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/ระเบียบ)</a:t>
            </a:r>
            <a:endParaRPr lang="th-TH" sz="48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098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20" y="4929198"/>
            <a:ext cx="2428892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"/>
          <p:cNvSpPr/>
          <p:nvPr/>
        </p:nvSpPr>
        <p:spPr>
          <a:xfrm>
            <a:off x="383707" y="1093431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ตรวจรับพัสดุ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1963" y="1844824"/>
            <a:ext cx="8229600" cy="4525963"/>
          </a:xfrm>
        </p:spPr>
        <p:txBody>
          <a:bodyPr/>
          <a:lstStyle/>
          <a:p>
            <a:r>
              <a:rPr lang="th-TH" dirty="0" smtClean="0"/>
              <a:t>ตามระเบียบ</a:t>
            </a:r>
            <a:r>
              <a:rPr lang="en-US" dirty="0" smtClean="0"/>
              <a:t> </a:t>
            </a:r>
            <a:r>
              <a:rPr lang="th-TH" dirty="0" err="1" smtClean="0"/>
              <a:t>กค</a:t>
            </a:r>
            <a:r>
              <a:rPr lang="th-TH" dirty="0" smtClean="0"/>
              <a:t>. ข้อ </a:t>
            </a:r>
            <a:r>
              <a:rPr lang="en-US" dirty="0" smtClean="0"/>
              <a:t>176</a:t>
            </a:r>
            <a:r>
              <a:rPr lang="th-TH" dirty="0" smtClean="0"/>
              <a:t> ของ </a:t>
            </a:r>
            <a:r>
              <a:rPr lang="th-TH" dirty="0" err="1" smtClean="0"/>
              <a:t>คกก</a:t>
            </a:r>
            <a:r>
              <a:rPr lang="th-TH" dirty="0" smtClean="0"/>
              <a:t>.ตรวจรับพัสดุ</a:t>
            </a:r>
            <a:r>
              <a:rPr lang="en-US" dirty="0" smtClean="0"/>
              <a:t> </a:t>
            </a:r>
            <a:r>
              <a:rPr lang="th-TH" dirty="0" smtClean="0"/>
              <a:t>เสนอ ผู้จัดการ</a:t>
            </a:r>
          </a:p>
          <a:p>
            <a:r>
              <a:rPr lang="th-TH" dirty="0"/>
              <a:t>ตามระเบียบ</a:t>
            </a:r>
            <a:r>
              <a:rPr lang="en-US" dirty="0"/>
              <a:t> </a:t>
            </a:r>
            <a:r>
              <a:rPr lang="th-TH" dirty="0" err="1"/>
              <a:t>กค</a:t>
            </a:r>
            <a:r>
              <a:rPr lang="th-TH" dirty="0"/>
              <a:t>. ข้อ </a:t>
            </a:r>
            <a:r>
              <a:rPr lang="en-US" dirty="0" smtClean="0"/>
              <a:t>17</a:t>
            </a:r>
            <a:r>
              <a:rPr lang="en-US" dirty="0"/>
              <a:t>8</a:t>
            </a:r>
            <a:r>
              <a:rPr lang="th-TH" dirty="0" smtClean="0"/>
              <a:t> </a:t>
            </a:r>
            <a:r>
              <a:rPr lang="th-TH" dirty="0"/>
              <a:t>ของ </a:t>
            </a:r>
            <a:r>
              <a:rPr lang="th-TH" dirty="0" smtClean="0"/>
              <a:t>ผู้ควบคุมงาน</a:t>
            </a:r>
            <a:endParaRPr lang="en-US" dirty="0" smtClean="0"/>
          </a:p>
          <a:p>
            <a:r>
              <a:rPr lang="th-TH" dirty="0" smtClean="0"/>
              <a:t>ไปเบิกเงินกับสำนักงานสวัสดิการ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7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m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12639</TotalTime>
  <Words>417</Words>
  <Application>Microsoft Office PowerPoint</Application>
  <PresentationFormat>นำเสนอทางหน้าจอ (4:3)</PresentationFormat>
  <Paragraphs>62</Paragraphs>
  <Slides>8</Slides>
  <Notes>8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gfmis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Kusumoto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nopporn</dc:creator>
  <cp:lastModifiedBy>Admin</cp:lastModifiedBy>
  <cp:revision>1118</cp:revision>
  <cp:lastPrinted>2017-12-13T10:57:29Z</cp:lastPrinted>
  <dcterms:created xsi:type="dcterms:W3CDTF">2013-12-03T03:04:56Z</dcterms:created>
  <dcterms:modified xsi:type="dcterms:W3CDTF">2018-03-26T06:07:08Z</dcterms:modified>
</cp:coreProperties>
</file>