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1" r:id="rId9"/>
    <p:sldId id="264" r:id="rId10"/>
    <p:sldId id="267" r:id="rId11"/>
    <p:sldId id="268" r:id="rId12"/>
    <p:sldId id="269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E0517-A6BA-45E0-8CCC-94E45626BB06}" type="datetimeFigureOut">
              <a:rPr lang="th-TH" smtClean="0"/>
              <a:t>26/03/61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598D7-0AE5-45A0-A662-5A6049A251E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722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66675" y="746125"/>
            <a:ext cx="6627813" cy="3729038"/>
          </a:xfrm>
        </p:spPr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C34B5-E303-4530-A1A3-D55161A06687}" type="slidenum">
              <a:rPr lang="th-TH" smtClean="0"/>
              <a:pPr>
                <a:defRPr/>
              </a:pPr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2141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66675" y="746125"/>
            <a:ext cx="6627813" cy="3729038"/>
          </a:xfrm>
        </p:spPr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C34B5-E303-4530-A1A3-D55161A06687}" type="slidenum">
              <a:rPr lang="th-TH" smtClean="0"/>
              <a:pPr>
                <a:defRPr/>
              </a:pPr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47868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66675" y="746125"/>
            <a:ext cx="6627813" cy="3729038"/>
          </a:xfrm>
        </p:spPr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C34B5-E303-4530-A1A3-D55161A06687}" type="slidenum">
              <a:rPr lang="th-TH" smtClean="0"/>
              <a:pPr>
                <a:defRPr/>
              </a:pPr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3052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66675" y="746125"/>
            <a:ext cx="6627813" cy="3729038"/>
          </a:xfrm>
        </p:spPr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C34B5-E303-4530-A1A3-D55161A06687}" type="slidenum">
              <a:rPr lang="th-TH" smtClean="0"/>
              <a:pPr>
                <a:defRPr/>
              </a:pPr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8774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800728"/>
            <a:ext cx="9144000" cy="1591808"/>
          </a:xfrm>
        </p:spPr>
        <p:txBody>
          <a:bodyPr>
            <a:normAutofit/>
          </a:bodyPr>
          <a:lstStyle/>
          <a:p>
            <a:r>
              <a:rPr lang="th-TH" sz="7200" dirty="0" smtClean="0">
                <a:solidFill>
                  <a:srgbClr val="FFFF00"/>
                </a:solidFill>
              </a:rPr>
              <a:t>โจทย์กลุ่ม </a:t>
            </a:r>
            <a:r>
              <a:rPr lang="en-US" sz="7200" dirty="0" smtClean="0">
                <a:solidFill>
                  <a:srgbClr val="FFFF00"/>
                </a:solidFill>
              </a:rPr>
              <a:t>B</a:t>
            </a:r>
            <a:endParaRPr lang="th-TH" sz="7200" dirty="0">
              <a:solidFill>
                <a:srgbClr val="FFFF00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094037"/>
            <a:ext cx="9144000" cy="2421391"/>
          </a:xfrm>
        </p:spPr>
        <p:txBody>
          <a:bodyPr>
            <a:noAutofit/>
          </a:bodyPr>
          <a:lstStyle/>
          <a:p>
            <a:r>
              <a:rPr lang="th-TH" sz="3600" dirty="0" smtClean="0">
                <a:solidFill>
                  <a:srgbClr val="FF00FF"/>
                </a:solidFill>
                <a:cs typeface="+mj-cs"/>
              </a:rPr>
              <a:t>กิจการ </a:t>
            </a:r>
            <a:r>
              <a:rPr lang="en-US" sz="3600" dirty="0" smtClean="0">
                <a:solidFill>
                  <a:srgbClr val="FF00FF"/>
                </a:solidFill>
                <a:cs typeface="+mj-cs"/>
              </a:rPr>
              <a:t>B </a:t>
            </a:r>
            <a:r>
              <a:rPr lang="th-TH" sz="3600" dirty="0" smtClean="0">
                <a:solidFill>
                  <a:srgbClr val="FF00FF"/>
                </a:solidFill>
                <a:cs typeface="+mj-cs"/>
              </a:rPr>
              <a:t>(ผจก.ชั้นยศ </a:t>
            </a:r>
            <a:r>
              <a:rPr lang="th-TH" sz="3600" dirty="0" err="1" smtClean="0">
                <a:solidFill>
                  <a:srgbClr val="FF00FF"/>
                </a:solidFill>
                <a:cs typeface="+mj-cs"/>
              </a:rPr>
              <a:t>พล.ร.ต</a:t>
            </a:r>
            <a:r>
              <a:rPr lang="th-TH" sz="3600" dirty="0" smtClean="0">
                <a:solidFill>
                  <a:srgbClr val="FF00FF"/>
                </a:solidFill>
                <a:cs typeface="+mj-cs"/>
              </a:rPr>
              <a:t>.) มีความต้องการจัดหารถจักรยานยนต์ ขนาด 125 ซีซี จำนวน 2 คัน วงเงิน  120,000 บาท เพื่อใช้ในการติดต่อประสานงานและดำเนินธุรการของกิจการฯ (ใช้วิธีตงลงราคา)</a:t>
            </a:r>
            <a:endParaRPr lang="th-TH" sz="3600" dirty="0">
              <a:solidFill>
                <a:srgbClr val="FF00FF"/>
              </a:solidFill>
              <a:cs typeface="+mj-cs"/>
            </a:endParaRPr>
          </a:p>
        </p:txBody>
      </p:sp>
      <p:pic>
        <p:nvPicPr>
          <p:cNvPr id="4" name="Picture 2" descr="C:\Program Files (x86)\Microsoft Office\MEDIA\CAGCAT10\j023301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24313" y="289161"/>
            <a:ext cx="2574202" cy="2614943"/>
          </a:xfrm>
          <a:prstGeom prst="rect">
            <a:avLst/>
          </a:prstGeom>
          <a:noFill/>
        </p:spPr>
      </p:pic>
      <p:pic>
        <p:nvPicPr>
          <p:cNvPr id="5" name="Picture 3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290"/>
            <a:ext cx="1869034" cy="17739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729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Box 2"/>
          <p:cNvSpPr txBox="1">
            <a:spLocks noChangeArrowheads="1"/>
          </p:cNvSpPr>
          <p:nvPr/>
        </p:nvSpPr>
        <p:spPr bwMode="auto">
          <a:xfrm flipH="1">
            <a:off x="1503363" y="376215"/>
            <a:ext cx="8991600" cy="830997"/>
          </a:xfrm>
          <a:prstGeom prst="rect">
            <a:avLst/>
          </a:prstGeom>
          <a:noFill/>
          <a:ln w="9525">
            <a:solidFill>
              <a:srgbClr val="FF99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vl="0"/>
            <a:r>
              <a:rPr lang="th-TH" sz="4800" b="1" dirty="0" smtClean="0">
                <a:solidFill>
                  <a:srgbClr val="FFFF00"/>
                </a:solidFill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สรุปขั้นตอนการ</a:t>
            </a:r>
            <a:r>
              <a:rPr lang="th-TH" sz="4800" b="1" dirty="0">
                <a:solidFill>
                  <a:srgbClr val="FFFF00"/>
                </a:solidFill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จัดทำแผน</a:t>
            </a:r>
            <a:endParaRPr lang="th-TH" sz="7200" dirty="0">
              <a:solidFill>
                <a:srgbClr val="FFFF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008568"/>
              </p:ext>
            </p:extLst>
          </p:nvPr>
        </p:nvGraphicFramePr>
        <p:xfrm>
          <a:off x="449945" y="1501201"/>
          <a:ext cx="11016342" cy="4391599"/>
        </p:xfrm>
        <a:graphic>
          <a:graphicData uri="http://schemas.openxmlformats.org/drawingml/2006/table">
            <a:tbl>
              <a:tblPr/>
              <a:tblGrid>
                <a:gridCol w="2753196"/>
                <a:gridCol w="2754382"/>
                <a:gridCol w="2754382"/>
                <a:gridCol w="2754382"/>
              </a:tblGrid>
              <a:tr h="475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การดำเนินการ</a:t>
                      </a:r>
                      <a:endParaRPr lang="en-US" sz="2800" b="1" dirty="0"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หน่วยดำเนินการ</a:t>
                      </a:r>
                      <a:endParaRPr lang="en-US" sz="2800" b="1" dirty="0"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อำนาจอนุมัติ</a:t>
                      </a:r>
                      <a:endParaRPr lang="en-US" sz="2800" b="1" dirty="0"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หมายเหตุ</a:t>
                      </a:r>
                      <a:endParaRPr lang="en-US" sz="2800" b="1" dirty="0"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4276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เสนอขออนุมัติแผน </a:t>
                      </a:r>
                      <a:br>
                        <a:rPr lang="th-TH" sz="2800" b="1" dirty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</a:br>
                      <a:r>
                        <a:rPr lang="th-TH" sz="2800" b="1" dirty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(ผ่าน </a:t>
                      </a:r>
                      <a:r>
                        <a:rPr lang="th-TH" sz="2800" b="1" dirty="0" err="1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ศปส.ทร.</a:t>
                      </a:r>
                      <a:r>
                        <a:rPr lang="th-TH" sz="2800" b="1" dirty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)</a:t>
                      </a:r>
                      <a:endParaRPr lang="en-US" sz="2800" b="1" dirty="0"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หน่วยงานสวัสดิการกองทัพเรือ</a:t>
                      </a:r>
                      <a:endParaRPr lang="en-US" sz="2800" b="1" dirty="0"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 dirty="0" err="1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ผบ.ทร.</a:t>
                      </a:r>
                      <a:r>
                        <a:rPr lang="th-TH" sz="2800" b="1" dirty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 </a:t>
                      </a:r>
                      <a:r>
                        <a:rPr lang="th-TH" sz="2800" b="1" dirty="0" smtClean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 </a:t>
                      </a:r>
                      <a:r>
                        <a:rPr lang="th-TH" sz="2800" b="1" dirty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/>
                      </a:r>
                      <a:br>
                        <a:rPr lang="th-TH" sz="2800" b="1" dirty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</a:br>
                      <a:r>
                        <a:rPr lang="th-TH" sz="2800" b="1" spc="-40" dirty="0" err="1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ปธ</a:t>
                      </a:r>
                      <a:r>
                        <a:rPr lang="th-TH" sz="2800" b="1" spc="-40" dirty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.กรรมการสวัสดิการ </a:t>
                      </a:r>
                      <a:r>
                        <a:rPr lang="th-TH" sz="2800" b="1" spc="-40" dirty="0" err="1" smtClean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ทร</a:t>
                      </a:r>
                      <a:r>
                        <a:rPr lang="th-TH" sz="2800" b="1" spc="-40" dirty="0" smtClean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.</a:t>
                      </a:r>
                      <a:endParaRPr lang="en-US" sz="2800" b="1" dirty="0"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หน.หน่วยงานของรัฐ</a:t>
                      </a:r>
                      <a:endParaRPr lang="en-US" sz="2800" b="1" dirty="0"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1973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จัด</a:t>
                      </a:r>
                      <a:r>
                        <a:rPr lang="th-TH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ทำแผนซื้อจ้างของกิจการ</a:t>
                      </a:r>
                      <a:endParaRPr lang="en-US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หน่วยงานสวัสดิการกองทัพเรือ</a:t>
                      </a:r>
                      <a:endParaRPr lang="en-US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 u="sng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ผจก.กิจการ</a:t>
                      </a:r>
                      <a:endParaRPr lang="en-US" sz="2800" b="1" u="sng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หน.หน่วยที่ถืองบประมาณ</a:t>
                      </a:r>
                      <a:endParaRPr lang="en-US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290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ประกาศแผนในระบบ</a:t>
                      </a:r>
                      <a:r>
                        <a:rPr lang="th-TH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สารสนเทศของ </a:t>
                      </a:r>
                      <a:r>
                        <a:rPr lang="th-TH" sz="2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ทร</a:t>
                      </a:r>
                      <a:endParaRPr lang="en-US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หน่วยงานสวัสดิการกองทัพเรือ</a:t>
                      </a:r>
                      <a:endParaRPr lang="en-US" sz="2800" b="1" dirty="0"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ผู้จัดการกิจการ</a:t>
                      </a:r>
                      <a:endParaRPr lang="en-US" sz="2800" b="1" dirty="0"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หน.หน่วยที่ถืองบประมาณ</a:t>
                      </a:r>
                      <a:endParaRPr lang="en-US" sz="2800" b="1" dirty="0"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881224" y="1357298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th-TH" sz="2800" dirty="0"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20065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Box 2"/>
          <p:cNvSpPr txBox="1">
            <a:spLocks noChangeArrowheads="1"/>
          </p:cNvSpPr>
          <p:nvPr/>
        </p:nvSpPr>
        <p:spPr bwMode="auto">
          <a:xfrm flipH="1">
            <a:off x="1459821" y="453730"/>
            <a:ext cx="8991600" cy="830997"/>
          </a:xfrm>
          <a:prstGeom prst="rect">
            <a:avLst/>
          </a:prstGeom>
          <a:noFill/>
          <a:ln w="9525">
            <a:solidFill>
              <a:srgbClr val="FF99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vl="0"/>
            <a:r>
              <a:rPr lang="th-TH" sz="4800" b="1" dirty="0">
                <a:solidFill>
                  <a:srgbClr val="FFFF00"/>
                </a:solidFill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ขั้นดำเนินกรรมวิธีจัดซื้อจัดจ้าง</a:t>
            </a:r>
            <a:endParaRPr lang="th-TH" sz="7200" dirty="0">
              <a:solidFill>
                <a:srgbClr val="FFFF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614069"/>
              </p:ext>
            </p:extLst>
          </p:nvPr>
        </p:nvGraphicFramePr>
        <p:xfrm>
          <a:off x="508001" y="1284726"/>
          <a:ext cx="11161485" cy="5435712"/>
        </p:xfrm>
        <a:graphic>
          <a:graphicData uri="http://schemas.openxmlformats.org/drawingml/2006/table">
            <a:tbl>
              <a:tblPr/>
              <a:tblGrid>
                <a:gridCol w="2557316"/>
                <a:gridCol w="2130797"/>
                <a:gridCol w="2986039"/>
                <a:gridCol w="3487333"/>
              </a:tblGrid>
              <a:tr h="389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การดำเนินการ</a:t>
                      </a:r>
                      <a:endParaRPr lang="en-US" sz="2400" b="1" dirty="0"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หน่วยดำเนินการ</a:t>
                      </a:r>
                      <a:endParaRPr lang="en-US" sz="2400" b="1"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อำนาจอนุมัติ</a:t>
                      </a:r>
                      <a:endParaRPr lang="en-US" sz="2400" b="1" dirty="0"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หมายเหตุ</a:t>
                      </a:r>
                      <a:endParaRPr lang="en-US" sz="2400" b="1" dirty="0"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792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จัดทำร่าง</a:t>
                      </a:r>
                      <a:r>
                        <a:rPr lang="th-TH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ขอบเขต</a:t>
                      </a:r>
                      <a:br>
                        <a:rPr lang="th-TH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</a:br>
                      <a:r>
                        <a:rPr lang="th-TH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ของ</a:t>
                      </a:r>
                      <a:r>
                        <a:rPr lang="th-TH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งาน/รายละเอียดคุณ</a:t>
                      </a:r>
                      <a:r>
                        <a:rPr lang="th-TH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ลักษณะเฉพาะ</a:t>
                      </a:r>
                      <a:br>
                        <a:rPr lang="th-TH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</a:br>
                      <a:r>
                        <a:rPr lang="th-TH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ของ</a:t>
                      </a:r>
                      <a:r>
                        <a:rPr lang="th-TH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พัสดุ/รูปแบบรายการก่อสร้าง</a:t>
                      </a:r>
                      <a:endParaRPr lang="en-US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หน่วยงานสวัสดิการกองทัพเรือ</a:t>
                      </a:r>
                      <a:endParaRPr lang="en-US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ประธานกรรมการบริหาร</a:t>
                      </a:r>
                      <a:r>
                        <a:rPr lang="th-TH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สวัสดิการ</a:t>
                      </a:r>
                      <a:r>
                        <a:rPr lang="th-TH" sz="2400" b="1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(น่าจะเป็น</a:t>
                      </a:r>
                      <a:r>
                        <a:rPr lang="th-TH" sz="2400" b="1" u="sng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 ผจก.เหมือนเดิม)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หน.หน่วยที่ถืองบประมาณ</a:t>
                      </a:r>
                      <a:endParaRPr lang="en-US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075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จัดทำรายงานขอซื้อหรือขอจ้าง</a:t>
                      </a:r>
                      <a:endParaRPr lang="en-US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หน่วยงานสวัสดิการกองทัพเรือ</a:t>
                      </a:r>
                      <a:endParaRPr lang="en-US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ประธานกรรมการบริหาร</a:t>
                      </a:r>
                      <a:r>
                        <a:rPr lang="th-TH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สวัสดิการ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(น่าจะเป็น</a:t>
                      </a:r>
                      <a:r>
                        <a:rPr lang="th-TH" sz="2400" b="1" u="sng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 ผจก.เหมือนเดิม)</a:t>
                      </a:r>
                      <a:endParaRPr lang="en-US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หน.หน่วยที่ถืองบประมาณ</a:t>
                      </a:r>
                      <a:endParaRPr lang="en-US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342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อนุมัติสั่งซื้อหรือสั่งจ้าง</a:t>
                      </a:r>
                      <a:endParaRPr lang="en-US" sz="2400" b="1" dirty="0"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หน่วยงานสวัสดิการกองทัพเรือ</a:t>
                      </a:r>
                      <a:endParaRPr lang="en-US" sz="2400" b="1" dirty="0"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spc="-60" dirty="0" err="1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ปธ.</a:t>
                      </a:r>
                      <a:r>
                        <a:rPr lang="th-TH" sz="2400" b="1" spc="-60" dirty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กรรมการสวัสดิการ ทร.</a:t>
                      </a:r>
                      <a:r>
                        <a:rPr lang="th-TH" sz="2400" b="1" spc="-40" dirty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/</a:t>
                      </a:r>
                      <a:r>
                        <a:rPr lang="th-TH" sz="2400" b="1" dirty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ประธานกรรมการบริหารสวัสดิการ/ผู้จัดการกิจการ</a:t>
                      </a:r>
                      <a:endParaRPr lang="en-US" sz="2400" b="1" dirty="0"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กรอบวงเงิน</a:t>
                      </a:r>
                      <a:r>
                        <a:rPr lang="th-TH" sz="2400" b="1" baseline="0" dirty="0" smtClean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 ตามผนวก ก.และ ข. ท้ายคำสั่ง </a:t>
                      </a:r>
                      <a:r>
                        <a:rPr lang="th-TH" sz="2400" b="1" baseline="0" dirty="0" err="1" smtClean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กห</a:t>
                      </a:r>
                      <a:r>
                        <a:rPr lang="th-TH" sz="2400" b="1" baseline="0" dirty="0" smtClean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.(เฉพาะ) ที่ ๔๐๐/๖๐ ลง ๒๒ ส.ค.๖๐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778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ประกาศผลผู้ชนะการยื่นข้อเสนอ</a:t>
                      </a:r>
                      <a:endParaRPr lang="en-US" sz="2400" b="1" dirty="0"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หน่วยงานสวัสดิการกองทัพเรือ</a:t>
                      </a:r>
                      <a:endParaRPr lang="en-US" sz="2400" b="1" dirty="0"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ผู้จัดการกิจการ</a:t>
                      </a:r>
                      <a:endParaRPr lang="en-US" sz="2400" b="1" dirty="0"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หน.หน่วยที่ถืองบประมาณ</a:t>
                      </a:r>
                      <a:endParaRPr lang="en-US" sz="2400" b="1" dirty="0"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881224" y="1357298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th-TH" sz="2800" dirty="0"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197831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Box 2"/>
          <p:cNvSpPr txBox="1">
            <a:spLocks noChangeArrowheads="1"/>
          </p:cNvSpPr>
          <p:nvPr/>
        </p:nvSpPr>
        <p:spPr bwMode="auto">
          <a:xfrm flipH="1">
            <a:off x="1387248" y="758882"/>
            <a:ext cx="8991600" cy="830997"/>
          </a:xfrm>
          <a:prstGeom prst="rect">
            <a:avLst/>
          </a:prstGeom>
          <a:noFill/>
          <a:ln w="9525">
            <a:solidFill>
              <a:srgbClr val="FF99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4800" b="1" dirty="0">
                <a:solidFill>
                  <a:srgbClr val="FFFF00"/>
                </a:solidFill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ขั้นการทำนิติกรรม</a:t>
            </a:r>
            <a:endParaRPr lang="th-TH" sz="7200" dirty="0">
              <a:solidFill>
                <a:srgbClr val="FFFF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134541"/>
              </p:ext>
            </p:extLst>
          </p:nvPr>
        </p:nvGraphicFramePr>
        <p:xfrm>
          <a:off x="1381157" y="2081772"/>
          <a:ext cx="9143999" cy="2804160"/>
        </p:xfrm>
        <a:graphic>
          <a:graphicData uri="http://schemas.openxmlformats.org/drawingml/2006/table">
            <a:tbl>
              <a:tblPr/>
              <a:tblGrid>
                <a:gridCol w="2285261"/>
                <a:gridCol w="2286246"/>
                <a:gridCol w="2286246"/>
                <a:gridCol w="2286246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b="1" dirty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การดำเนินการ</a:t>
                      </a:r>
                      <a:endParaRPr lang="en-US" sz="2800" b="1" dirty="0"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b="1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หน่วยดำเนินการ</a:t>
                      </a:r>
                      <a:endParaRPr lang="en-US" sz="2800" b="1"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b="1" dirty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อำนาจอนุมัติ</a:t>
                      </a:r>
                      <a:endParaRPr lang="en-US" sz="2800" b="1" dirty="0"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หมายเหตุ</a:t>
                      </a:r>
                      <a:endParaRPr lang="en-US" sz="2800" b="1" dirty="0" smtClean="0"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2800" b="1" dirty="0"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b="1" dirty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ทำสัญญาหรือข้อตกลงเป็นหนังสือ ในนาม ทร.</a:t>
                      </a:r>
                      <a:endParaRPr lang="en-US" sz="2800" b="1" dirty="0"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b="1" dirty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หน่วยงานสวัสดิการกองทัพเรือ</a:t>
                      </a:r>
                      <a:endParaRPr lang="en-US" sz="2800" b="1" dirty="0"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b="1" dirty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ผู้จัดการกิจการ</a:t>
                      </a:r>
                      <a:endParaRPr lang="en-US" sz="2800" b="1" dirty="0"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Niramit AS" pitchFamily="2" charset="-34"/>
                          <a:ea typeface="Cordia New"/>
                          <a:cs typeface="TH Niramit AS" pitchFamily="2" charset="-34"/>
                        </a:rPr>
                        <a:t>หน.หน่วยที่ถืองบประมาณ</a:t>
                      </a:r>
                      <a:endParaRPr lang="en-US" sz="2800" b="1" dirty="0" smtClean="0"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800" b="1" dirty="0">
                        <a:latin typeface="TH Niramit AS" pitchFamily="2" charset="-34"/>
                        <a:ea typeface="Cordia New"/>
                        <a:cs typeface="TH Niramit AS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881224" y="1357298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th-TH" sz="2800" dirty="0"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3074" name="Picture 2" descr="C:\Program Files (x86)\Microsoft Office\MEDIA\CAGCAT10\j0195812.wmf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752134" y="4890920"/>
            <a:ext cx="1773022" cy="18242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045214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2251982"/>
            <a:ext cx="10515600" cy="1325563"/>
          </a:xfrm>
        </p:spPr>
        <p:txBody>
          <a:bodyPr/>
          <a:lstStyle/>
          <a:p>
            <a:pPr algn="ctr"/>
            <a:r>
              <a:rPr lang="th-TH" dirty="0" smtClean="0">
                <a:solidFill>
                  <a:srgbClr val="FFFF00"/>
                </a:solidFill>
              </a:rPr>
              <a:t>จบการบรรยายสรุป</a:t>
            </a:r>
            <a:endParaRPr lang="th-TH" dirty="0">
              <a:solidFill>
                <a:srgbClr val="FFFF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จ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79319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Box 2"/>
          <p:cNvSpPr txBox="1">
            <a:spLocks noChangeArrowheads="1"/>
          </p:cNvSpPr>
          <p:nvPr/>
        </p:nvSpPr>
        <p:spPr bwMode="auto">
          <a:xfrm flipH="1">
            <a:off x="1604963" y="71415"/>
            <a:ext cx="8991600" cy="830997"/>
          </a:xfrm>
          <a:prstGeom prst="rect">
            <a:avLst/>
          </a:prstGeom>
          <a:noFill/>
          <a:ln w="9525">
            <a:solidFill>
              <a:srgbClr val="FF99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 fontAlgn="b"/>
            <a:r>
              <a:rPr lang="th-TH" sz="48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ขั้นตอนการซื้อหรือจ้าง (ตาม </a:t>
            </a:r>
            <a:r>
              <a:rPr lang="th-TH" sz="4800" b="1" dirty="0" err="1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พรบ.</a:t>
            </a:r>
            <a:r>
              <a:rPr lang="th-TH" sz="48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/ระเบียบ)</a:t>
            </a:r>
            <a:endParaRPr lang="th-TH" sz="4800" b="1" dirty="0">
              <a:solidFill>
                <a:srgbClr val="FFFF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pic>
        <p:nvPicPr>
          <p:cNvPr id="4098" name="Picture 2" descr="C:\Program Files\Microsoft Office\MEDIA\CAGCAT10\j029384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09720" y="4929198"/>
            <a:ext cx="2428892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"/>
          <p:cNvSpPr/>
          <p:nvPr/>
        </p:nvSpPr>
        <p:spPr>
          <a:xfrm>
            <a:off x="1747710" y="1071547"/>
            <a:ext cx="3205283" cy="64633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srgbClr val="FF99FF"/>
                </a:solidFill>
                <a:latin typeface="TH Niramit AS" pitchFamily="2" charset="-34"/>
                <a:cs typeface="TH Niramit AS" pitchFamily="2" charset="-34"/>
              </a:rPr>
              <a:t>แผนการจัดซื้อจัดจ้าง</a:t>
            </a:r>
          </a:p>
        </p:txBody>
      </p:sp>
      <p:sp>
        <p:nvSpPr>
          <p:cNvPr id="7" name="Rectangle 1"/>
          <p:cNvSpPr/>
          <p:nvPr/>
        </p:nvSpPr>
        <p:spPr>
          <a:xfrm>
            <a:off x="2614490" y="1857365"/>
            <a:ext cx="3695825" cy="64633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srgbClr val="FF99FF"/>
                </a:solidFill>
                <a:latin typeface="TH Niramit AS" pitchFamily="2" charset="-34"/>
                <a:cs typeface="TH Niramit AS" pitchFamily="2" charset="-34"/>
              </a:rPr>
              <a:t>ขอบเขตของงาน/</a:t>
            </a:r>
            <a:r>
              <a:rPr lang="en-US" sz="3600" b="1" dirty="0">
                <a:solidFill>
                  <a:srgbClr val="FF99FF"/>
                </a:solidFill>
                <a:latin typeface="TH Niramit AS" pitchFamily="2" charset="-34"/>
                <a:cs typeface="TH Niramit AS" pitchFamily="2" charset="-34"/>
              </a:rPr>
              <a:t>SPEC</a:t>
            </a:r>
            <a:endParaRPr lang="th-TH" sz="3600" b="1" dirty="0">
              <a:solidFill>
                <a:srgbClr val="FF99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1"/>
          <p:cNvSpPr/>
          <p:nvPr/>
        </p:nvSpPr>
        <p:spPr>
          <a:xfrm>
            <a:off x="3543184" y="2643183"/>
            <a:ext cx="3695825" cy="64633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srgbClr val="FF99FF"/>
                </a:solidFill>
                <a:latin typeface="TH Niramit AS" pitchFamily="2" charset="-34"/>
                <a:cs typeface="TH Niramit AS" pitchFamily="2" charset="-34"/>
              </a:rPr>
              <a:t>ทำรายงานขอซื้อ/จ้าง</a:t>
            </a:r>
          </a:p>
        </p:txBody>
      </p:sp>
      <p:sp>
        <p:nvSpPr>
          <p:cNvPr id="9" name="Rectangle 1"/>
          <p:cNvSpPr/>
          <p:nvPr/>
        </p:nvSpPr>
        <p:spPr>
          <a:xfrm>
            <a:off x="4257564" y="3429001"/>
            <a:ext cx="3695825" cy="64633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srgbClr val="FF99FF"/>
                </a:solidFill>
                <a:latin typeface="TH Niramit AS" pitchFamily="2" charset="-34"/>
                <a:cs typeface="TH Niramit AS" pitchFamily="2" charset="-34"/>
              </a:rPr>
              <a:t>ดำเนินการจัดหา</a:t>
            </a:r>
          </a:p>
        </p:txBody>
      </p:sp>
      <p:sp>
        <p:nvSpPr>
          <p:cNvPr id="10" name="Rectangle 1"/>
          <p:cNvSpPr/>
          <p:nvPr/>
        </p:nvSpPr>
        <p:spPr>
          <a:xfrm>
            <a:off x="5043382" y="4214819"/>
            <a:ext cx="3695825" cy="64633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srgbClr val="FF99FF"/>
                </a:solidFill>
                <a:latin typeface="TH Niramit AS" pitchFamily="2" charset="-34"/>
                <a:cs typeface="TH Niramit AS" pitchFamily="2" charset="-34"/>
              </a:rPr>
              <a:t>ขออนุมัติสั่งซื้อ/จ้าง</a:t>
            </a:r>
          </a:p>
        </p:txBody>
      </p:sp>
      <p:sp>
        <p:nvSpPr>
          <p:cNvPr id="11" name="Rectangle 1"/>
          <p:cNvSpPr/>
          <p:nvPr/>
        </p:nvSpPr>
        <p:spPr>
          <a:xfrm>
            <a:off x="5900638" y="5000637"/>
            <a:ext cx="3695825" cy="64633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srgbClr val="FF99FF"/>
                </a:solidFill>
                <a:latin typeface="TH Niramit AS" pitchFamily="2" charset="-34"/>
                <a:cs typeface="TH Niramit AS" pitchFamily="2" charset="-34"/>
              </a:rPr>
              <a:t>ทำสัญญา</a:t>
            </a:r>
          </a:p>
        </p:txBody>
      </p:sp>
      <p:sp>
        <p:nvSpPr>
          <p:cNvPr id="12" name="Rectangle 1"/>
          <p:cNvSpPr/>
          <p:nvPr/>
        </p:nvSpPr>
        <p:spPr>
          <a:xfrm>
            <a:off x="6829332" y="5786455"/>
            <a:ext cx="3695825" cy="64633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srgbClr val="FF99FF"/>
                </a:solidFill>
                <a:latin typeface="TH Niramit AS" pitchFamily="2" charset="-34"/>
                <a:cs typeface="TH Niramit AS" pitchFamily="2" charset="-34"/>
              </a:rPr>
              <a:t>ตรวจรับพัสดุ</a:t>
            </a:r>
          </a:p>
        </p:txBody>
      </p:sp>
    </p:spTree>
    <p:extLst>
      <p:ext uri="{BB962C8B-B14F-4D97-AF65-F5344CB8AC3E}">
        <p14:creationId xmlns:p14="http://schemas.microsoft.com/office/powerpoint/2010/main" val="2521801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>
                <a:solidFill>
                  <a:srgbClr val="FFFF00"/>
                </a:solidFill>
              </a:rPr>
              <a:t>นำรายการจัดซื้อจ้างจาก </a:t>
            </a:r>
            <a:r>
              <a:rPr lang="th-TH" dirty="0" err="1" smtClean="0">
                <a:solidFill>
                  <a:srgbClr val="FFFF00"/>
                </a:solidFill>
              </a:rPr>
              <a:t>ปดจ</a:t>
            </a:r>
            <a:r>
              <a:rPr lang="th-TH" dirty="0" smtClean="0">
                <a:solidFill>
                  <a:srgbClr val="FFFF00"/>
                </a:solidFill>
              </a:rPr>
              <a:t>. มาจัดทำแผนจัดซื้อ จัดจ้าง โดยขออนุมัติจาก </a:t>
            </a:r>
            <a:r>
              <a:rPr lang="th-TH" u="sng" dirty="0" smtClean="0">
                <a:solidFill>
                  <a:srgbClr val="FF0000"/>
                </a:solidFill>
              </a:rPr>
              <a:t>ผจก.กิจการ ฯ </a:t>
            </a:r>
          </a:p>
          <a:p>
            <a:pPr marL="0" indent="0">
              <a:buNone/>
            </a:pPr>
            <a:r>
              <a:rPr lang="th-TH" dirty="0" smtClean="0">
                <a:solidFill>
                  <a:srgbClr val="FFFF00"/>
                </a:solidFill>
              </a:rPr>
              <a:t>ประกาศแผนซื้อจ้าง  โดยปิดประกาศ ณ ที่ทำการของกิจการ</a:t>
            </a:r>
          </a:p>
          <a:p>
            <a:pPr marL="0" indent="0">
              <a:buNone/>
            </a:pPr>
            <a:endParaRPr lang="th-TH" dirty="0">
              <a:solidFill>
                <a:srgbClr val="FFFF00"/>
              </a:solidFill>
            </a:endParaRPr>
          </a:p>
        </p:txBody>
      </p:sp>
      <p:sp>
        <p:nvSpPr>
          <p:cNvPr id="4" name="Rectangle 1"/>
          <p:cNvSpPr>
            <a:spLocks noGrp="1"/>
          </p:cNvSpPr>
          <p:nvPr>
            <p:ph type="title"/>
          </p:nvPr>
        </p:nvSpPr>
        <p:spPr>
          <a:xfrm>
            <a:off x="838200" y="553023"/>
            <a:ext cx="10515600" cy="775597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4800" b="1" dirty="0">
                <a:solidFill>
                  <a:srgbClr val="FF99FF"/>
                </a:solidFill>
                <a:latin typeface="TH Niramit AS" pitchFamily="2" charset="-34"/>
                <a:cs typeface="TH Niramit AS" pitchFamily="2" charset="-34"/>
              </a:rPr>
              <a:t>แผนการจัดซื้อจัดจ้าง</a:t>
            </a:r>
          </a:p>
        </p:txBody>
      </p:sp>
    </p:spTree>
    <p:extLst>
      <p:ext uri="{BB962C8B-B14F-4D97-AF65-F5344CB8AC3E}">
        <p14:creationId xmlns:p14="http://schemas.microsoft.com/office/powerpoint/2010/main" val="310438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>
                <a:solidFill>
                  <a:srgbClr val="FFFF00"/>
                </a:solidFill>
              </a:rPr>
              <a:t>กิจการฯ กำหนดสเปก หรือร่าง </a:t>
            </a:r>
            <a:r>
              <a:rPr lang="en-US" dirty="0" smtClean="0">
                <a:solidFill>
                  <a:srgbClr val="FFFF00"/>
                </a:solidFill>
              </a:rPr>
              <a:t>TOR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th-TH" dirty="0" smtClean="0">
                <a:solidFill>
                  <a:srgbClr val="FFFF00"/>
                </a:solidFill>
              </a:rPr>
              <a:t>เสนอ</a:t>
            </a:r>
            <a:r>
              <a:rPr lang="th-TH" u="sng" dirty="0" smtClean="0">
                <a:solidFill>
                  <a:srgbClr val="FF0000"/>
                </a:solidFill>
              </a:rPr>
              <a:t>ประธานกรรมการบริหารสวัสดิการ อนุมัติ</a:t>
            </a:r>
          </a:p>
          <a:p>
            <a:pPr marL="0" indent="0">
              <a:buNone/>
            </a:pPr>
            <a:r>
              <a:rPr lang="th-TH" u="sng" dirty="0" smtClean="0">
                <a:solidFill>
                  <a:srgbClr val="FF0000"/>
                </a:solidFill>
              </a:rPr>
              <a:t>หมายเหตุ ให้ผู้จัดการ ฯ ทำได้หรือไม่ </a:t>
            </a:r>
          </a:p>
          <a:p>
            <a:pPr marL="0" indent="0">
              <a:buNone/>
            </a:pPr>
            <a:r>
              <a:rPr lang="th-TH" u="sng" dirty="0" smtClean="0">
                <a:solidFill>
                  <a:srgbClr val="FF0000"/>
                </a:solidFill>
              </a:rPr>
              <a:t>กลุ่มพิจารณาเสนอว่า ควรเป็น ผู้จัดการฯ</a:t>
            </a:r>
            <a:endParaRPr lang="th-TH" u="sng" dirty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srgbClr val="FF99FF"/>
                </a:solidFill>
                <a:latin typeface="TH Niramit AS" pitchFamily="2" charset="-34"/>
                <a:cs typeface="TH Niramit AS" pitchFamily="2" charset="-34"/>
              </a:rPr>
              <a:t>ขอบเขตของงาน/</a:t>
            </a:r>
            <a:r>
              <a:rPr lang="en-US" sz="3600" b="1" dirty="0">
                <a:solidFill>
                  <a:srgbClr val="FF99FF"/>
                </a:solidFill>
                <a:latin typeface="TH Niramit AS" pitchFamily="2" charset="-34"/>
                <a:cs typeface="TH Niramit AS" pitchFamily="2" charset="-34"/>
              </a:rPr>
              <a:t>SPEC</a:t>
            </a:r>
            <a:endParaRPr lang="th-TH" sz="3600" b="1" dirty="0">
              <a:solidFill>
                <a:srgbClr val="FF99FF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7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dirty="0">
                <a:solidFill>
                  <a:srgbClr val="FFFF00"/>
                </a:solidFill>
              </a:rPr>
              <a:t>ขอความเห็นชอบจาก </a:t>
            </a:r>
            <a:r>
              <a:rPr lang="th-TH" u="sng" dirty="0" smtClean="0">
                <a:solidFill>
                  <a:srgbClr val="FF0000"/>
                </a:solidFill>
              </a:rPr>
              <a:t>ประธาน</a:t>
            </a:r>
            <a:r>
              <a:rPr lang="th-TH" u="sng" dirty="0">
                <a:solidFill>
                  <a:srgbClr val="FF0000"/>
                </a:solidFill>
              </a:rPr>
              <a:t>ฯ</a:t>
            </a:r>
          </a:p>
          <a:p>
            <a:pPr marL="0" indent="0">
              <a:buNone/>
            </a:pPr>
            <a:r>
              <a:rPr lang="th-TH" dirty="0">
                <a:solidFill>
                  <a:srgbClr val="FFFF00"/>
                </a:solidFill>
              </a:rPr>
              <a:t>  -เหตุผลความจำเป็น</a:t>
            </a:r>
          </a:p>
          <a:p>
            <a:pPr marL="0" indent="0">
              <a:buNone/>
            </a:pPr>
            <a:r>
              <a:rPr lang="th-TH" dirty="0">
                <a:solidFill>
                  <a:srgbClr val="FFFF00"/>
                </a:solidFill>
              </a:rPr>
              <a:t>  -รายละเอียดของพัสดุ</a:t>
            </a:r>
          </a:p>
          <a:p>
            <a:pPr marL="0" indent="0">
              <a:buNone/>
            </a:pPr>
            <a:r>
              <a:rPr lang="th-TH" dirty="0">
                <a:solidFill>
                  <a:srgbClr val="FFFF00"/>
                </a:solidFill>
              </a:rPr>
              <a:t>  -ราคากลาง</a:t>
            </a:r>
          </a:p>
          <a:p>
            <a:pPr marL="0" indent="0">
              <a:buNone/>
            </a:pPr>
            <a:r>
              <a:rPr lang="th-TH" dirty="0">
                <a:solidFill>
                  <a:srgbClr val="FFFF00"/>
                </a:solidFill>
              </a:rPr>
              <a:t>  -วงเงินที่จะซื้อ</a:t>
            </a:r>
          </a:p>
          <a:p>
            <a:pPr marL="0" indent="0">
              <a:buNone/>
            </a:pPr>
            <a:r>
              <a:rPr lang="th-TH" dirty="0">
                <a:solidFill>
                  <a:srgbClr val="FFFF00"/>
                </a:solidFill>
              </a:rPr>
              <a:t>  -กำหนดเวลาใช้พัสดุ</a:t>
            </a:r>
          </a:p>
          <a:p>
            <a:pPr marL="0" indent="0">
              <a:buNone/>
            </a:pPr>
            <a:r>
              <a:rPr lang="th-TH" dirty="0">
                <a:solidFill>
                  <a:srgbClr val="FFFF00"/>
                </a:solidFill>
              </a:rPr>
              <a:t>  -วิธีที่จะ</a:t>
            </a:r>
            <a:r>
              <a:rPr lang="th-TH" dirty="0" smtClean="0">
                <a:solidFill>
                  <a:srgbClr val="FFFF00"/>
                </a:solidFill>
              </a:rPr>
              <a:t>ซื้อ ให้ </a:t>
            </a:r>
            <a:r>
              <a:rPr lang="th-TH" u="sng" dirty="0" smtClean="0">
                <a:solidFill>
                  <a:srgbClr val="FF0000"/>
                </a:solidFill>
              </a:rPr>
              <a:t>ประธานกรรมการบริหารสวัสดิการ อนุมัติ</a:t>
            </a:r>
          </a:p>
          <a:p>
            <a:pPr marL="0" indent="0">
              <a:buNone/>
            </a:pPr>
            <a:r>
              <a:rPr lang="th-TH" u="sng" dirty="0">
                <a:solidFill>
                  <a:srgbClr val="FF0000"/>
                </a:solidFill>
              </a:rPr>
              <a:t>หมายเหตุ ให้ผู้จัดการ ฯ ทำได้หรือไม่ </a:t>
            </a:r>
          </a:p>
          <a:p>
            <a:pPr marL="0" indent="0">
              <a:buNone/>
            </a:pPr>
            <a:r>
              <a:rPr lang="th-TH" u="sng" dirty="0">
                <a:solidFill>
                  <a:srgbClr val="FF0000"/>
                </a:solidFill>
              </a:rPr>
              <a:t>กลุ่มพิจารณาเสนอว่า ควรเป็น ผู้จัดการฯ</a:t>
            </a:r>
          </a:p>
          <a:p>
            <a:pPr marL="0" indent="0">
              <a:buNone/>
            </a:pPr>
            <a:endParaRPr lang="th-TH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h-TH" u="sng" dirty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srgbClr val="FF99FF"/>
                </a:solidFill>
                <a:latin typeface="TH Niramit AS" pitchFamily="2" charset="-34"/>
                <a:cs typeface="TH Niramit AS" pitchFamily="2" charset="-34"/>
              </a:rPr>
              <a:t>ทำรายงานขอซื้อ/จ้าง</a:t>
            </a:r>
          </a:p>
        </p:txBody>
      </p:sp>
    </p:spTree>
    <p:extLst>
      <p:ext uri="{BB962C8B-B14F-4D97-AF65-F5344CB8AC3E}">
        <p14:creationId xmlns:p14="http://schemas.microsoft.com/office/powerpoint/2010/main" val="152913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>
                <a:solidFill>
                  <a:srgbClr val="FFFF00"/>
                </a:solidFill>
              </a:rPr>
              <a:t>-ให้ </a:t>
            </a:r>
            <a:r>
              <a:rPr lang="th-TH" dirty="0" err="1" smtClean="0">
                <a:solidFill>
                  <a:srgbClr val="FFFF00"/>
                </a:solidFill>
              </a:rPr>
              <a:t>จนท</a:t>
            </a:r>
            <a:r>
              <a:rPr lang="th-TH" dirty="0" smtClean="0">
                <a:solidFill>
                  <a:srgbClr val="FFFF00"/>
                </a:solidFill>
              </a:rPr>
              <a:t>.เจรจาตกลงราคากับผู้ประกอบการที่มีอาชีพขายพัสดุนั้น โดยตรง </a:t>
            </a:r>
          </a:p>
          <a:p>
            <a:pPr marL="0" indent="0">
              <a:buNone/>
            </a:pPr>
            <a:r>
              <a:rPr lang="th-TH" dirty="0" smtClean="0">
                <a:solidFill>
                  <a:srgbClr val="FFFF00"/>
                </a:solidFill>
              </a:rPr>
              <a:t>-ผู้ขาย เสนอราคา และเอกสารประกอบ โดยให้อยู่ภายในวงเงินที่ได้รับความเห็นชอบ</a:t>
            </a:r>
            <a:endParaRPr lang="th-TH" dirty="0">
              <a:solidFill>
                <a:srgbClr val="FFFF00"/>
              </a:solidFill>
            </a:endParaRPr>
          </a:p>
        </p:txBody>
      </p:sp>
      <p:sp>
        <p:nvSpPr>
          <p:cNvPr id="4" name="Rectang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srgbClr val="FF99FF"/>
                </a:solidFill>
                <a:latin typeface="TH Niramit AS" pitchFamily="2" charset="-34"/>
                <a:cs typeface="TH Niramit AS" pitchFamily="2" charset="-34"/>
              </a:rPr>
              <a:t>ดำเนินการจัดหา</a:t>
            </a:r>
          </a:p>
        </p:txBody>
      </p:sp>
    </p:spTree>
    <p:extLst>
      <p:ext uri="{BB962C8B-B14F-4D97-AF65-F5344CB8AC3E}">
        <p14:creationId xmlns:p14="http://schemas.microsoft.com/office/powerpoint/2010/main" val="409115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err="1" smtClean="0">
                <a:solidFill>
                  <a:srgbClr val="FFFF00"/>
                </a:solidFill>
              </a:rPr>
              <a:t>จนท</a:t>
            </a:r>
            <a:r>
              <a:rPr lang="th-TH" dirty="0" smtClean="0">
                <a:solidFill>
                  <a:srgbClr val="FFFF00"/>
                </a:solidFill>
              </a:rPr>
              <a:t>.ทำรายงานขออนุมัติจัดซื้อ/จ้าง </a:t>
            </a:r>
            <a:r>
              <a:rPr lang="th-TH" u="sng" dirty="0" smtClean="0">
                <a:solidFill>
                  <a:srgbClr val="FF0000"/>
                </a:solidFill>
              </a:rPr>
              <a:t>ผู้มีอำนาจอนุมัติอยู่ในกรอบวงเงินตามท้ายคำสั่ง </a:t>
            </a:r>
            <a:r>
              <a:rPr lang="th-TH" u="sng" dirty="0" err="1" smtClean="0">
                <a:solidFill>
                  <a:srgbClr val="FF0000"/>
                </a:solidFill>
              </a:rPr>
              <a:t>กห</a:t>
            </a:r>
            <a:r>
              <a:rPr lang="th-TH" u="sng" dirty="0" smtClean="0">
                <a:solidFill>
                  <a:srgbClr val="FF0000"/>
                </a:solidFill>
              </a:rPr>
              <a:t>.๔๐๐/๖๐ </a:t>
            </a:r>
          </a:p>
          <a:p>
            <a:pPr marL="0" indent="0">
              <a:buNone/>
            </a:pPr>
            <a:r>
              <a:rPr lang="th-TH" dirty="0" smtClean="0">
                <a:solidFill>
                  <a:srgbClr val="FFFF00"/>
                </a:solidFill>
              </a:rPr>
              <a:t>ประกาศผู้ชนะ  </a:t>
            </a:r>
            <a:r>
              <a:rPr lang="th-TH" u="sng" dirty="0" smtClean="0">
                <a:solidFill>
                  <a:srgbClr val="FF0000"/>
                </a:solidFill>
              </a:rPr>
              <a:t>ผู้จัดการกิจการฯ</a:t>
            </a:r>
          </a:p>
        </p:txBody>
      </p:sp>
      <p:sp>
        <p:nvSpPr>
          <p:cNvPr id="4" name="Rectang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srgbClr val="FF99FF"/>
                </a:solidFill>
                <a:latin typeface="TH Niramit AS" pitchFamily="2" charset="-34"/>
                <a:cs typeface="TH Niramit AS" pitchFamily="2" charset="-34"/>
              </a:rPr>
              <a:t>ขออนุมัติสั่งซื้อ/จ้าง</a:t>
            </a:r>
          </a:p>
        </p:txBody>
      </p:sp>
    </p:spTree>
    <p:extLst>
      <p:ext uri="{BB962C8B-B14F-4D97-AF65-F5344CB8AC3E}">
        <p14:creationId xmlns:p14="http://schemas.microsoft.com/office/powerpoint/2010/main" val="344131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u="sng" dirty="0" smtClean="0">
                <a:solidFill>
                  <a:srgbClr val="FF0000"/>
                </a:solidFill>
              </a:rPr>
              <a:t>ผจก.</a:t>
            </a:r>
            <a:r>
              <a:rPr lang="th-TH" dirty="0" smtClean="0">
                <a:solidFill>
                  <a:srgbClr val="FFFF00"/>
                </a:solidFill>
              </a:rPr>
              <a:t>ลงนามในใบสั่งซื้อ/จ้าง แจ้งผู้ประกอบการมารับใบสั่งซื้อ</a:t>
            </a:r>
            <a:endParaRPr lang="th-TH" dirty="0">
              <a:solidFill>
                <a:srgbClr val="FFFF00"/>
              </a:solidFill>
            </a:endParaRPr>
          </a:p>
        </p:txBody>
      </p:sp>
      <p:sp>
        <p:nvSpPr>
          <p:cNvPr id="4" name="Rectang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srgbClr val="FF99FF"/>
                </a:solidFill>
                <a:latin typeface="TH Niramit AS" pitchFamily="2" charset="-34"/>
                <a:cs typeface="TH Niramit AS" pitchFamily="2" charset="-34"/>
              </a:rPr>
              <a:t>ทำสัญญา</a:t>
            </a:r>
          </a:p>
        </p:txBody>
      </p:sp>
    </p:spTree>
    <p:extLst>
      <p:ext uri="{BB962C8B-B14F-4D97-AF65-F5344CB8AC3E}">
        <p14:creationId xmlns:p14="http://schemas.microsoft.com/office/powerpoint/2010/main" val="23361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>
                <a:solidFill>
                  <a:srgbClr val="FFFF00"/>
                </a:solidFill>
              </a:rPr>
              <a:t>ผู้ขายนำพัสดุมาส่ง ภายในระยะเวลาที่กำหนดในใบสั่งซื้อ</a:t>
            </a:r>
          </a:p>
          <a:p>
            <a:pPr marL="0" indent="0">
              <a:buNone/>
            </a:pPr>
            <a:r>
              <a:rPr lang="th-TH" dirty="0" smtClean="0">
                <a:solidFill>
                  <a:srgbClr val="FFFF00"/>
                </a:solidFill>
              </a:rPr>
              <a:t>คณะกรรมการตรวจรับพัสดุ ตรวจรับพัสดุ และทำรายงานเสนอ </a:t>
            </a:r>
            <a:r>
              <a:rPr lang="th-TH" u="sng" dirty="0" smtClean="0">
                <a:solidFill>
                  <a:srgbClr val="FF0000"/>
                </a:solidFill>
              </a:rPr>
              <a:t>ผจก.เพื่อทราบ</a:t>
            </a:r>
            <a:endParaRPr lang="th-TH" u="sng" dirty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srgbClr val="FF99FF"/>
                </a:solidFill>
                <a:latin typeface="TH Niramit AS" pitchFamily="2" charset="-34"/>
                <a:cs typeface="TH Niramit AS" pitchFamily="2" charset="-34"/>
              </a:rPr>
              <a:t>ตรวจรับพัสดุ</a:t>
            </a:r>
          </a:p>
        </p:txBody>
      </p:sp>
    </p:spTree>
    <p:extLst>
      <p:ext uri="{BB962C8B-B14F-4D97-AF65-F5344CB8AC3E}">
        <p14:creationId xmlns:p14="http://schemas.microsoft.com/office/powerpoint/2010/main" val="397879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546</Words>
  <Application>Microsoft Office PowerPoint</Application>
  <PresentationFormat>แบบจอกว้าง</PresentationFormat>
  <Paragraphs>92</Paragraphs>
  <Slides>13</Slides>
  <Notes>4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13</vt:i4>
      </vt:variant>
    </vt:vector>
  </HeadingPairs>
  <TitlesOfParts>
    <vt:vector size="20" baseType="lpstr">
      <vt:lpstr>Angsana New</vt:lpstr>
      <vt:lpstr>Arial</vt:lpstr>
      <vt:lpstr>Calibri</vt:lpstr>
      <vt:lpstr>Calibri Light</vt:lpstr>
      <vt:lpstr>Cordia New</vt:lpstr>
      <vt:lpstr>TH Niramit AS</vt:lpstr>
      <vt:lpstr>ธีมของ Office</vt:lpstr>
      <vt:lpstr>โจทย์กลุ่ม B</vt:lpstr>
      <vt:lpstr>งานนำเสนอ PowerPoint</vt:lpstr>
      <vt:lpstr>แผนการจัดซื้อจัดจ้าง</vt:lpstr>
      <vt:lpstr>ขอบเขตของงาน/SPEC</vt:lpstr>
      <vt:lpstr>ทำรายงานขอซื้อ/จ้าง</vt:lpstr>
      <vt:lpstr>ดำเนินการจัดหา</vt:lpstr>
      <vt:lpstr>ขออนุมัติสั่งซื้อ/จ้าง</vt:lpstr>
      <vt:lpstr>ทำสัญญา</vt:lpstr>
      <vt:lpstr>ตรวจรับพัสดุ</vt:lpstr>
      <vt:lpstr>งานนำเสนอ PowerPoint</vt:lpstr>
      <vt:lpstr>งานนำเสนอ PowerPoint</vt:lpstr>
      <vt:lpstr>งานนำเสนอ PowerPoint</vt:lpstr>
      <vt:lpstr>จบการบรรยายสรุป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โจทย์กลุ่ม B</dc:title>
  <dc:creator>User</dc:creator>
  <cp:lastModifiedBy>User</cp:lastModifiedBy>
  <cp:revision>11</cp:revision>
  <dcterms:created xsi:type="dcterms:W3CDTF">2018-03-26T03:59:57Z</dcterms:created>
  <dcterms:modified xsi:type="dcterms:W3CDTF">2018-03-26T06:42:38Z</dcterms:modified>
</cp:coreProperties>
</file>